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59" r:id="rId3"/>
    <p:sldId id="260" r:id="rId4"/>
    <p:sldId id="300" r:id="rId5"/>
    <p:sldId id="261" r:id="rId6"/>
    <p:sldId id="262" r:id="rId7"/>
    <p:sldId id="351" r:id="rId8"/>
    <p:sldId id="353" r:id="rId9"/>
    <p:sldId id="354" r:id="rId10"/>
    <p:sldId id="299" r:id="rId11"/>
    <p:sldId id="357" r:id="rId12"/>
    <p:sldId id="301" r:id="rId13"/>
    <p:sldId id="303" r:id="rId14"/>
    <p:sldId id="305" r:id="rId15"/>
    <p:sldId id="356" r:id="rId16"/>
    <p:sldId id="266" r:id="rId17"/>
    <p:sldId id="307" r:id="rId18"/>
    <p:sldId id="360" r:id="rId19"/>
    <p:sldId id="309" r:id="rId20"/>
    <p:sldId id="311" r:id="rId21"/>
    <p:sldId id="313" r:id="rId22"/>
    <p:sldId id="315" r:id="rId23"/>
    <p:sldId id="331" r:id="rId24"/>
    <p:sldId id="333" r:id="rId25"/>
    <p:sldId id="317" r:id="rId26"/>
    <p:sldId id="319" r:id="rId27"/>
    <p:sldId id="321" r:id="rId28"/>
    <p:sldId id="323" r:id="rId29"/>
    <p:sldId id="327" r:id="rId30"/>
    <p:sldId id="328" r:id="rId31"/>
    <p:sldId id="329" r:id="rId32"/>
    <p:sldId id="267" r:id="rId33"/>
    <p:sldId id="268" r:id="rId34"/>
    <p:sldId id="324" r:id="rId35"/>
    <p:sldId id="269" r:id="rId36"/>
    <p:sldId id="270" r:id="rId37"/>
    <p:sldId id="361" r:id="rId38"/>
    <p:sldId id="362" r:id="rId39"/>
    <p:sldId id="363" r:id="rId40"/>
    <p:sldId id="277" r:id="rId41"/>
    <p:sldId id="278" r:id="rId42"/>
    <p:sldId id="279" r:id="rId43"/>
    <p:sldId id="280" r:id="rId44"/>
    <p:sldId id="281" r:id="rId45"/>
    <p:sldId id="282" r:id="rId46"/>
    <p:sldId id="284" r:id="rId47"/>
    <p:sldId id="358" r:id="rId48"/>
    <p:sldId id="285" r:id="rId49"/>
    <p:sldId id="286" r:id="rId50"/>
    <p:sldId id="336" r:id="rId51"/>
    <p:sldId id="287" r:id="rId52"/>
    <p:sldId id="337" r:id="rId53"/>
    <p:sldId id="288" r:id="rId54"/>
    <p:sldId id="289" r:id="rId55"/>
    <p:sldId id="290" r:id="rId56"/>
    <p:sldId id="291" r:id="rId57"/>
    <p:sldId id="292" r:id="rId58"/>
    <p:sldId id="293" r:id="rId59"/>
    <p:sldId id="294" r:id="rId60"/>
    <p:sldId id="339" r:id="rId61"/>
    <p:sldId id="341" r:id="rId62"/>
    <p:sldId id="343" r:id="rId63"/>
    <p:sldId id="345" r:id="rId64"/>
    <p:sldId id="347" r:id="rId65"/>
    <p:sldId id="349" r:id="rId66"/>
    <p:sldId id="295" r:id="rId67"/>
    <p:sldId id="296" r:id="rId68"/>
    <p:sldId id="297" r:id="rId69"/>
    <p:sldId id="355" r:id="rId70"/>
    <p:sldId id="29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28" autoAdjust="0"/>
  </p:normalViewPr>
  <p:slideViewPr>
    <p:cSldViewPr>
      <p:cViewPr varScale="1">
        <p:scale>
          <a:sx n="59" d="100"/>
          <a:sy n="59" d="100"/>
        </p:scale>
        <p:origin x="-732"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600464-68EE-4BF1-BE71-681481297233}" type="datetimeFigureOut">
              <a:rPr lang="en-US" smtClean="0"/>
              <a:pPr/>
              <a:t>9/2/2016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8D916D-FB91-4B75-B9FE-C7AEA38A739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Input is given to the branch metric unit and output</a:t>
            </a:r>
            <a:r>
              <a:rPr lang="en-US" baseline="0" dirty="0" smtClean="0"/>
              <a:t> is taken from survival memory unit. Figure shows block diagram of  </a:t>
            </a:r>
            <a:r>
              <a:rPr lang="en-US" baseline="0" dirty="0" err="1" smtClean="0"/>
              <a:t>Viterbi</a:t>
            </a:r>
            <a:r>
              <a:rPr lang="en-US" baseline="0" dirty="0" smtClean="0"/>
              <a:t> decoder.</a:t>
            </a:r>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Fig1</a:t>
            </a:r>
            <a:r>
              <a:rPr lang="en-US" baseline="0" dirty="0" smtClean="0"/>
              <a:t> shows first division of parallel VD. it consist of 4 states and total 12 states present in VD. Considering the column wise naming of  states first state is 00 ,second 01 and third 10 and fourth 11. Switch matrix connections are indicated by colors for detecting source decoded </a:t>
            </a:r>
            <a:r>
              <a:rPr lang="en-US" baseline="0" dirty="0" err="1" smtClean="0"/>
              <a:t>bitstream</a:t>
            </a:r>
            <a:r>
              <a:rPr lang="en-US" baseline="0" dirty="0" smtClean="0"/>
              <a:t>. Green indicates decoded </a:t>
            </a:r>
            <a:r>
              <a:rPr lang="en-US" baseline="0" dirty="0" err="1" smtClean="0"/>
              <a:t>bitstream</a:t>
            </a:r>
            <a:r>
              <a:rPr lang="en-US" baseline="0" dirty="0" smtClean="0"/>
              <a:t> 0, red indicates decoded </a:t>
            </a:r>
            <a:r>
              <a:rPr lang="en-US" baseline="0" dirty="0" err="1" smtClean="0"/>
              <a:t>bitstream</a:t>
            </a:r>
            <a:r>
              <a:rPr lang="en-US" baseline="0" dirty="0" smtClean="0"/>
              <a:t> 1.Lavender indicates selection of survivor path when my received sequence is 1101. Here decoded output is 11</a:t>
            </a:r>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Fig2:- shows second cluster of parallel </a:t>
            </a:r>
            <a:r>
              <a:rPr lang="en-US" dirty="0" err="1" smtClean="0"/>
              <a:t>Viterbi</a:t>
            </a:r>
            <a:r>
              <a:rPr lang="en-US" dirty="0" smtClean="0"/>
              <a:t> Decoder,</a:t>
            </a:r>
            <a:r>
              <a:rPr lang="en-US" baseline="0" dirty="0" smtClean="0"/>
              <a:t> lavender line shows selection of survivor path if input sequence is 1100 ,as first cluster is ending at 4 computation starts from state four to establish </a:t>
            </a:r>
            <a:r>
              <a:rPr lang="en-US" baseline="0" dirty="0" err="1" smtClean="0"/>
              <a:t>connctivity</a:t>
            </a:r>
            <a:r>
              <a:rPr lang="en-US" baseline="0" dirty="0" smtClean="0"/>
              <a:t>.  Here both branch metric values 01 and 10 are same but it has selected 01 as it is connecting with 00 </a:t>
            </a:r>
            <a:r>
              <a:rPr lang="en-US" baseline="0" dirty="0" err="1" smtClean="0"/>
              <a:t>i.e</a:t>
            </a:r>
            <a:r>
              <a:rPr lang="en-US" baseline="0" dirty="0" smtClean="0"/>
              <a:t> second sequence, because no branch is matching the input sequence 11 so decision is made considering second sequence 00.</a:t>
            </a:r>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Cluster 2 is ending at second state so three has to start from second for connectivity, as input sequence is 0110,  it will calculate</a:t>
            </a:r>
            <a:r>
              <a:rPr lang="en-US" baseline="0" dirty="0" smtClean="0"/>
              <a:t> hamming distance select branches which are matching the received sequence and connected with each other.</a:t>
            </a:r>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Cluster 3 ends at 4 hence cluster4 starts at 4</a:t>
            </a:r>
            <a:r>
              <a:rPr lang="en-US" baseline="30000" dirty="0" smtClean="0"/>
              <a:t>th</a:t>
            </a:r>
            <a:r>
              <a:rPr lang="en-US" dirty="0" smtClean="0"/>
              <a:t> point ,as input sequence 0011 again there is a conflicting situation 01 and 10 having same branch metric value so selection is done on the basis of next stream of</a:t>
            </a:r>
            <a:r>
              <a:rPr lang="en-US" baseline="0" dirty="0" smtClean="0"/>
              <a:t> sequence i.e11  as 01 is connecting 11 we have to select connecting switch.</a:t>
            </a:r>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551093-EB0A-4450-8A76-9C6053156C18}" type="slidenum">
              <a:rPr lang="en-US" smtClean="0"/>
              <a:pPr/>
              <a:t>48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2CE668-88A2-499C-8633-EF1A2BFE5F68}" type="slidenum">
              <a:rPr lang="en-US" smtClean="0"/>
              <a:pPr/>
              <a:t>62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logo.JP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4600"/>
            <a:ext cx="7772400" cy="685800"/>
          </a:xfrm>
        </p:spPr>
        <p:txBody>
          <a:bodyPr>
            <a:noAutofit/>
          </a:bodyPr>
          <a:lstStyle/>
          <a:p>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FPGA  Implementation  Of  </a:t>
            </a:r>
            <a:r>
              <a:rPr lang="en-US" sz="2400" b="1" dirty="0" err="1" smtClean="0">
                <a:latin typeface="Times New Roman" pitchFamily="18" charset="0"/>
                <a:cs typeface="Times New Roman" pitchFamily="18" charset="0"/>
              </a:rPr>
              <a:t>Viterbi</a:t>
            </a:r>
            <a:r>
              <a:rPr lang="en-US" sz="2400" b="1" dirty="0" smtClean="0">
                <a:latin typeface="Times New Roman" pitchFamily="18" charset="0"/>
                <a:cs typeface="Times New Roman" pitchFamily="18" charset="0"/>
              </a:rPr>
              <a:t>  Algorithm in grand alliance ATSC system.</a:t>
            </a:r>
            <a:endParaRPr lang="en-US" sz="2400" b="1" dirty="0">
              <a:latin typeface="Times New Roman" pitchFamily="18" charset="0"/>
              <a:cs typeface="Times New Roman" pitchFamily="18" charset="0"/>
            </a:endParaRPr>
          </a:p>
        </p:txBody>
      </p:sp>
      <p:sp>
        <p:nvSpPr>
          <p:cNvPr id="3" name="Subtitle 2"/>
          <p:cNvSpPr>
            <a:spLocks noGrp="1"/>
          </p:cNvSpPr>
          <p:nvPr>
            <p:ph type="subTitle" idx="1"/>
          </p:nvPr>
        </p:nvSpPr>
        <p:spPr>
          <a:xfrm>
            <a:off x="1371600" y="3352800"/>
            <a:ext cx="6400800" cy="2286000"/>
          </a:xfrm>
        </p:spPr>
        <p:txBody>
          <a:bodyPr>
            <a:normAutofit fontScale="25000" lnSpcReduction="20000"/>
          </a:bodyPr>
          <a:lstStyle/>
          <a:p>
            <a:endParaRPr lang="en-US" sz="1800" dirty="0" smtClean="0">
              <a:solidFill>
                <a:schemeClr val="tx1"/>
              </a:solidFill>
              <a:latin typeface="Times New Roman" pitchFamily="18" charset="0"/>
              <a:cs typeface="Times New Roman" pitchFamily="18" charset="0"/>
            </a:endParaRPr>
          </a:p>
          <a:p>
            <a:r>
              <a:rPr lang="en-US" sz="7200" dirty="0" smtClean="0">
                <a:solidFill>
                  <a:schemeClr val="tx1"/>
                </a:solidFill>
                <a:latin typeface="Times New Roman" pitchFamily="18" charset="0"/>
                <a:cs typeface="Times New Roman" pitchFamily="18" charset="0"/>
              </a:rPr>
              <a:t>Guided  by:</a:t>
            </a:r>
          </a:p>
          <a:p>
            <a:r>
              <a:rPr lang="en-US" sz="7200" dirty="0" smtClean="0">
                <a:solidFill>
                  <a:schemeClr val="tx1"/>
                </a:solidFill>
                <a:latin typeface="Times New Roman" pitchFamily="18" charset="0"/>
                <a:cs typeface="Times New Roman" pitchFamily="18" charset="0"/>
              </a:rPr>
              <a:t>    Prof: D. L  </a:t>
            </a:r>
            <a:r>
              <a:rPr lang="en-US" sz="7200" dirty="0" err="1" smtClean="0">
                <a:solidFill>
                  <a:schemeClr val="tx1"/>
                </a:solidFill>
                <a:latin typeface="Times New Roman" pitchFamily="18" charset="0"/>
                <a:cs typeface="Times New Roman" pitchFamily="18" charset="0"/>
              </a:rPr>
              <a:t>Gadhe</a:t>
            </a:r>
            <a:r>
              <a:rPr lang="en-US" sz="7200" dirty="0" smtClean="0">
                <a:solidFill>
                  <a:schemeClr val="tx1"/>
                </a:solidFill>
                <a:latin typeface="Times New Roman" pitchFamily="18" charset="0"/>
                <a:cs typeface="Times New Roman" pitchFamily="18" charset="0"/>
              </a:rPr>
              <a:t>.</a:t>
            </a:r>
          </a:p>
          <a:p>
            <a:endParaRPr lang="en-US" sz="7200" dirty="0" smtClean="0">
              <a:solidFill>
                <a:schemeClr val="tx1"/>
              </a:solidFill>
              <a:latin typeface="Times New Roman" pitchFamily="18" charset="0"/>
              <a:cs typeface="Times New Roman" pitchFamily="18" charset="0"/>
            </a:endParaRPr>
          </a:p>
          <a:p>
            <a:r>
              <a:rPr lang="en-US" sz="7200" dirty="0" smtClean="0">
                <a:solidFill>
                  <a:schemeClr val="tx1"/>
                </a:solidFill>
                <a:latin typeface="Times New Roman" pitchFamily="18" charset="0"/>
                <a:cs typeface="Times New Roman" pitchFamily="18" charset="0"/>
              </a:rPr>
              <a:t>H.O.D:</a:t>
            </a:r>
          </a:p>
          <a:p>
            <a:r>
              <a:rPr lang="en-US" sz="7200" dirty="0" smtClean="0">
                <a:solidFill>
                  <a:schemeClr val="tx1"/>
                </a:solidFill>
                <a:latin typeface="Times New Roman" pitchFamily="18" charset="0"/>
                <a:cs typeface="Times New Roman" pitchFamily="18" charset="0"/>
              </a:rPr>
              <a:t>Prof: Dr  </a:t>
            </a:r>
            <a:r>
              <a:rPr lang="en-US" sz="7200" dirty="0" err="1" smtClean="0">
                <a:solidFill>
                  <a:schemeClr val="tx1"/>
                </a:solidFill>
                <a:latin typeface="Times New Roman" pitchFamily="18" charset="0"/>
                <a:cs typeface="Times New Roman" pitchFamily="18" charset="0"/>
              </a:rPr>
              <a:t>Sayyed</a:t>
            </a:r>
            <a:r>
              <a:rPr lang="en-US" sz="7200" dirty="0" smtClean="0">
                <a:solidFill>
                  <a:schemeClr val="tx1"/>
                </a:solidFill>
                <a:latin typeface="Times New Roman" pitchFamily="18" charset="0"/>
                <a:cs typeface="Times New Roman" pitchFamily="18" charset="0"/>
              </a:rPr>
              <a:t> </a:t>
            </a:r>
            <a:r>
              <a:rPr lang="en-US" sz="7200" dirty="0" err="1" smtClean="0">
                <a:solidFill>
                  <a:schemeClr val="tx1"/>
                </a:solidFill>
                <a:latin typeface="Times New Roman" pitchFamily="18" charset="0"/>
                <a:cs typeface="Times New Roman" pitchFamily="18" charset="0"/>
              </a:rPr>
              <a:t>Ajij</a:t>
            </a:r>
            <a:r>
              <a:rPr lang="en-US" sz="7200" dirty="0" smtClean="0">
                <a:solidFill>
                  <a:schemeClr val="tx1"/>
                </a:solidFill>
                <a:latin typeface="Times New Roman" pitchFamily="18" charset="0"/>
                <a:cs typeface="Times New Roman" pitchFamily="18" charset="0"/>
              </a:rPr>
              <a:t> </a:t>
            </a:r>
            <a:r>
              <a:rPr lang="en-US" sz="7200" dirty="0" smtClean="0">
                <a:solidFill>
                  <a:schemeClr val="tx1"/>
                </a:solidFill>
                <a:latin typeface="Times New Roman" pitchFamily="18" charset="0"/>
                <a:cs typeface="Times New Roman" pitchFamily="18" charset="0"/>
              </a:rPr>
              <a:t>D</a:t>
            </a:r>
          </a:p>
          <a:p>
            <a:endParaRPr lang="en-US" sz="7200" dirty="0" smtClean="0">
              <a:solidFill>
                <a:schemeClr val="tx1"/>
              </a:solidFill>
              <a:latin typeface="Times New Roman" pitchFamily="18" charset="0"/>
              <a:cs typeface="Times New Roman" pitchFamily="18" charset="0"/>
            </a:endParaRPr>
          </a:p>
          <a:p>
            <a:r>
              <a:rPr lang="en-US" sz="7200" dirty="0" smtClean="0">
                <a:solidFill>
                  <a:schemeClr val="tx1"/>
                </a:solidFill>
                <a:latin typeface="Times New Roman" pitchFamily="18" charset="0"/>
                <a:cs typeface="Times New Roman" pitchFamily="18" charset="0"/>
              </a:rPr>
              <a:t>Project  by:</a:t>
            </a:r>
          </a:p>
          <a:p>
            <a:r>
              <a:rPr lang="en-US" sz="7200" dirty="0" err="1" smtClean="0">
                <a:solidFill>
                  <a:schemeClr val="tx1"/>
                </a:solidFill>
                <a:latin typeface="Times New Roman" pitchFamily="18" charset="0"/>
                <a:cs typeface="Times New Roman" pitchFamily="18" charset="0"/>
              </a:rPr>
              <a:t>Shalaka</a:t>
            </a:r>
            <a:r>
              <a:rPr lang="en-US" sz="7200" dirty="0" smtClean="0">
                <a:solidFill>
                  <a:schemeClr val="tx1"/>
                </a:solidFill>
                <a:latin typeface="Times New Roman" pitchFamily="18" charset="0"/>
                <a:cs typeface="Times New Roman" pitchFamily="18" charset="0"/>
              </a:rPr>
              <a:t> S. </a:t>
            </a:r>
            <a:r>
              <a:rPr lang="en-US" sz="7200" dirty="0" err="1" smtClean="0">
                <a:solidFill>
                  <a:schemeClr val="tx1"/>
                </a:solidFill>
                <a:latin typeface="Times New Roman" pitchFamily="18" charset="0"/>
                <a:cs typeface="Times New Roman" pitchFamily="18" charset="0"/>
              </a:rPr>
              <a:t>Deshpande</a:t>
            </a:r>
            <a:r>
              <a:rPr lang="en-US" sz="7200" dirty="0" smtClean="0">
                <a:solidFill>
                  <a:schemeClr val="tx1"/>
                </a:solidFill>
                <a:latin typeface="Times New Roman" pitchFamily="18" charset="0"/>
                <a:cs typeface="Times New Roman" pitchFamily="18" charset="0"/>
              </a:rPr>
              <a:t>.</a:t>
            </a:r>
          </a:p>
          <a:p>
            <a:r>
              <a:rPr lang="en-US" sz="7200" dirty="0" smtClean="0">
                <a:solidFill>
                  <a:schemeClr val="tx1"/>
                </a:solidFill>
                <a:latin typeface="Times New Roman" pitchFamily="18" charset="0"/>
                <a:cs typeface="Times New Roman" pitchFamily="18" charset="0"/>
              </a:rPr>
              <a:t>Class: M.E.(Embedded Systems)</a:t>
            </a:r>
            <a:endParaRPr lang="en-US" sz="7200" dirty="0">
              <a:solidFill>
                <a:schemeClr val="tx1"/>
              </a:solidFill>
              <a:latin typeface="Times New Roman" pitchFamily="18" charset="0"/>
              <a:cs typeface="Times New Roman" pitchFamily="18" charset="0"/>
            </a:endParaRPr>
          </a:p>
        </p:txBody>
      </p:sp>
      <p:pic>
        <p:nvPicPr>
          <p:cNvPr id="1026" name="Picture 2" descr="logo.JPG"/>
          <p:cNvPicPr>
            <a:picLocks noChangeAspect="1" noChangeArrowheads="1"/>
          </p:cNvPicPr>
          <p:nvPr/>
        </p:nvPicPr>
        <p:blipFill>
          <a:blip r:embed="rId2" r:link="rId3" cstate="print"/>
          <a:srcRect/>
          <a:stretch>
            <a:fillRect/>
          </a:stretch>
        </p:blipFill>
        <p:spPr bwMode="auto">
          <a:xfrm>
            <a:off x="3733800" y="838200"/>
            <a:ext cx="1562100" cy="1524000"/>
          </a:xfrm>
          <a:prstGeom prst="rect">
            <a:avLst/>
          </a:prstGeom>
          <a:noFill/>
          <a:ln w="9525">
            <a:noFill/>
            <a:miter lim="800000"/>
            <a:headEnd/>
            <a:tailEnd/>
          </a:ln>
        </p:spPr>
      </p:pic>
      <p:sp>
        <p:nvSpPr>
          <p:cNvPr id="6" name="Rectangle 5"/>
          <p:cNvSpPr/>
          <p:nvPr/>
        </p:nvSpPr>
        <p:spPr>
          <a:xfrm>
            <a:off x="0" y="0"/>
            <a:ext cx="9144000" cy="646331"/>
          </a:xfrm>
          <a:prstGeom prst="rect">
            <a:avLst/>
          </a:prstGeom>
        </p:spPr>
        <p:txBody>
          <a:bodyPr wrap="square">
            <a:spAutoFit/>
          </a:bodyPr>
          <a:lstStyle/>
          <a:p>
            <a:endParaRPr lang="en-US" b="1" dirty="0" smtClean="0"/>
          </a:p>
          <a:p>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Marathwada</a:t>
            </a:r>
            <a:r>
              <a:rPr lang="en-US" b="1" dirty="0" smtClean="0">
                <a:latin typeface="Times New Roman" pitchFamily="18" charset="0"/>
                <a:cs typeface="Times New Roman" pitchFamily="18" charset="0"/>
              </a:rPr>
              <a:t> Institute of Technology</a:t>
            </a:r>
            <a:r>
              <a:rPr lang="en-US" b="1" dirty="0" smtClean="0"/>
              <a:t>. </a:t>
            </a:r>
            <a:endParaRPr lang="en-US" dirty="0">
              <a:latin typeface="Times New Roman" pitchFamily="18" charset="0"/>
              <a:cs typeface="Times New Roman" pitchFamily="18" charset="0"/>
            </a:endParaRPr>
          </a:p>
        </p:txBody>
      </p:sp>
      <p:sp>
        <p:nvSpPr>
          <p:cNvPr id="7" name="Rectangle 6"/>
          <p:cNvSpPr/>
          <p:nvPr/>
        </p:nvSpPr>
        <p:spPr>
          <a:xfrm>
            <a:off x="0" y="0"/>
            <a:ext cx="9144000" cy="369332"/>
          </a:xfrm>
          <a:prstGeom prst="rect">
            <a:avLst/>
          </a:prstGeom>
        </p:spPr>
        <p:txBody>
          <a:bodyPr wrap="square">
            <a:spAutoFit/>
          </a:bodyPr>
          <a:lstStyle/>
          <a:p>
            <a:r>
              <a:rPr lang="en-US" b="1" dirty="0" smtClean="0">
                <a:latin typeface="Times New Roman" pitchFamily="18" charset="0"/>
                <a:cs typeface="Times New Roman" pitchFamily="18" charset="0"/>
              </a:rPr>
              <a:t>                                 Department of Electronics &amp; Communication Engineering</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LITERATURE SURVEY</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609600" y="1303020"/>
          <a:ext cx="8229600" cy="5179076"/>
        </p:xfrm>
        <a:graphic>
          <a:graphicData uri="http://schemas.openxmlformats.org/drawingml/2006/table">
            <a:tbl>
              <a:tblPr firstRow="1" bandRow="1">
                <a:tableStyleId>{5C22544A-7EE6-4342-B048-85BDC9FD1C3A}</a:tableStyleId>
              </a:tblPr>
              <a:tblGrid>
                <a:gridCol w="990600"/>
                <a:gridCol w="2895600"/>
                <a:gridCol w="2286000"/>
                <a:gridCol w="2057400"/>
              </a:tblGrid>
              <a:tr h="754380">
                <a:tc>
                  <a:txBody>
                    <a:bodyPr/>
                    <a:lstStyle/>
                    <a:p>
                      <a:r>
                        <a:rPr lang="en-US" sz="2400" dirty="0" err="1" smtClean="0"/>
                        <a:t>Sr</a:t>
                      </a:r>
                      <a:r>
                        <a:rPr lang="en-US" sz="2400" baseline="0" dirty="0" smtClean="0"/>
                        <a:t> no</a:t>
                      </a:r>
                      <a:endParaRPr lang="en-US" sz="2400" dirty="0"/>
                    </a:p>
                  </a:txBody>
                  <a:tcPr/>
                </a:tc>
                <a:tc>
                  <a:txBody>
                    <a:bodyPr/>
                    <a:lstStyle/>
                    <a:p>
                      <a:r>
                        <a:rPr lang="en-US" sz="2400" dirty="0" smtClean="0"/>
                        <a:t>Author</a:t>
                      </a:r>
                      <a:endParaRPr lang="en-US" sz="2400" dirty="0"/>
                    </a:p>
                  </a:txBody>
                  <a:tcPr/>
                </a:tc>
                <a:tc>
                  <a:txBody>
                    <a:bodyPr/>
                    <a:lstStyle/>
                    <a:p>
                      <a:r>
                        <a:rPr lang="en-US" sz="2400" dirty="0" smtClean="0"/>
                        <a:t>Topic</a:t>
                      </a:r>
                      <a:endParaRPr lang="en-US" sz="2400" dirty="0"/>
                    </a:p>
                  </a:txBody>
                  <a:tcPr/>
                </a:tc>
                <a:tc>
                  <a:txBody>
                    <a:bodyPr/>
                    <a:lstStyle/>
                    <a:p>
                      <a:r>
                        <a:rPr lang="en-US" sz="2400" dirty="0" smtClean="0"/>
                        <a:t>Concept</a:t>
                      </a:r>
                      <a:endParaRPr lang="en-US" sz="2400" dirty="0"/>
                    </a:p>
                  </a:txBody>
                  <a:tcPr/>
                </a:tc>
              </a:tr>
              <a:tr h="1224296">
                <a:tc>
                  <a:txBody>
                    <a:bodyPr/>
                    <a:lstStyle/>
                    <a:p>
                      <a:r>
                        <a:rPr lang="en-US" dirty="0" smtClean="0"/>
                        <a:t>1.</a:t>
                      </a:r>
                      <a:endParaRPr lang="en-US" dirty="0"/>
                    </a:p>
                  </a:txBody>
                  <a:tcPr/>
                </a:tc>
                <a:tc>
                  <a:txBody>
                    <a:bodyPr/>
                    <a:lstStyle/>
                    <a:p>
                      <a:r>
                        <a:rPr lang="en-US" dirty="0" smtClean="0"/>
                        <a:t>Herbert </a:t>
                      </a:r>
                      <a:r>
                        <a:rPr lang="en-US" dirty="0" err="1" smtClean="0"/>
                        <a:t>Dawid</a:t>
                      </a:r>
                      <a:r>
                        <a:rPr lang="en-US" dirty="0" smtClean="0"/>
                        <a:t> (DSP solution </a:t>
                      </a:r>
                      <a:r>
                        <a:rPr lang="en-US" dirty="0" err="1" smtClean="0"/>
                        <a:t>group,Germany</a:t>
                      </a:r>
                      <a:r>
                        <a:rPr lang="en-US" dirty="0" smtClean="0"/>
                        <a:t>),Olaf j. </a:t>
                      </a:r>
                      <a:r>
                        <a:rPr lang="en-US" dirty="0" err="1" smtClean="0"/>
                        <a:t>Joeressen</a:t>
                      </a:r>
                      <a:r>
                        <a:rPr lang="en-US" dirty="0" smtClean="0"/>
                        <a:t>(Nokia mobile phones)</a:t>
                      </a:r>
                      <a:endParaRPr lang="en-US" dirty="0"/>
                    </a:p>
                  </a:txBody>
                  <a:tcPr/>
                </a:tc>
                <a:tc>
                  <a:txBody>
                    <a:bodyPr/>
                    <a:lstStyle/>
                    <a:p>
                      <a:r>
                        <a:rPr lang="en-US" dirty="0" smtClean="0"/>
                        <a:t>High performance</a:t>
                      </a:r>
                      <a:r>
                        <a:rPr lang="en-US" baseline="0" dirty="0" smtClean="0"/>
                        <a:t> </a:t>
                      </a:r>
                      <a:r>
                        <a:rPr lang="en-US" baseline="0" dirty="0" err="1" smtClean="0"/>
                        <a:t>Viterbi</a:t>
                      </a:r>
                      <a:r>
                        <a:rPr lang="en-US" baseline="0" dirty="0" smtClean="0"/>
                        <a:t>  Algorithm and Architecture.</a:t>
                      </a:r>
                      <a:endParaRPr lang="en-US" dirty="0"/>
                    </a:p>
                  </a:txBody>
                  <a:tcPr/>
                </a:tc>
                <a:tc>
                  <a:txBody>
                    <a:bodyPr/>
                    <a:lstStyle/>
                    <a:p>
                      <a:r>
                        <a:rPr lang="en-US" dirty="0" smtClean="0"/>
                        <a:t>ACS unit modification and metric normalization.</a:t>
                      </a:r>
                      <a:endParaRPr lang="en-US" dirty="0"/>
                    </a:p>
                  </a:txBody>
                  <a:tcPr/>
                </a:tc>
              </a:tr>
              <a:tr h="1442704">
                <a:tc>
                  <a:txBody>
                    <a:bodyPr/>
                    <a:lstStyle/>
                    <a:p>
                      <a:r>
                        <a:rPr lang="en-US" dirty="0" smtClean="0"/>
                        <a:t>2.</a:t>
                      </a:r>
                      <a:endParaRPr lang="en-US" dirty="0"/>
                    </a:p>
                  </a:txBody>
                  <a:tcPr/>
                </a:tc>
                <a:tc>
                  <a:txBody>
                    <a:bodyPr/>
                    <a:lstStyle/>
                    <a:p>
                      <a:r>
                        <a:rPr lang="en-US" dirty="0" smtClean="0"/>
                        <a:t>Mark </a:t>
                      </a:r>
                      <a:r>
                        <a:rPr lang="en-US" dirty="0" err="1" smtClean="0"/>
                        <a:t>S.Richer</a:t>
                      </a:r>
                      <a:r>
                        <a:rPr lang="en-US" dirty="0" smtClean="0"/>
                        <a:t>(IEEE Member),</a:t>
                      </a:r>
                    </a:p>
                    <a:p>
                      <a:r>
                        <a:rPr lang="en-US" dirty="0" smtClean="0"/>
                        <a:t>Glenn </a:t>
                      </a:r>
                      <a:r>
                        <a:rPr lang="en-US" dirty="0" err="1" smtClean="0"/>
                        <a:t>Reitmeier</a:t>
                      </a:r>
                      <a:r>
                        <a:rPr lang="en-US" dirty="0" smtClean="0"/>
                        <a:t>(IEEE Member),Robert </a:t>
                      </a:r>
                      <a:r>
                        <a:rPr lang="en-US" dirty="0" err="1" smtClean="0"/>
                        <a:t>Rast</a:t>
                      </a:r>
                      <a:r>
                        <a:rPr lang="en-US" dirty="0" smtClean="0"/>
                        <a:t>(IEEE Member)2006.</a:t>
                      </a:r>
                    </a:p>
                    <a:p>
                      <a:endParaRPr lang="en-US" dirty="0"/>
                    </a:p>
                  </a:txBody>
                  <a:tcPr/>
                </a:tc>
                <a:tc>
                  <a:txBody>
                    <a:bodyPr/>
                    <a:lstStyle/>
                    <a:p>
                      <a:r>
                        <a:rPr lang="en-US" dirty="0" smtClean="0"/>
                        <a:t>ATSC Digital Television System.</a:t>
                      </a:r>
                      <a:endParaRPr lang="en-US" dirty="0"/>
                    </a:p>
                  </a:txBody>
                  <a:tcPr/>
                </a:tc>
                <a:tc>
                  <a:txBody>
                    <a:bodyPr/>
                    <a:lstStyle/>
                    <a:p>
                      <a:r>
                        <a:rPr lang="en-US" dirty="0" smtClean="0"/>
                        <a:t>Various quality</a:t>
                      </a:r>
                      <a:r>
                        <a:rPr lang="en-US" baseline="0" dirty="0" smtClean="0"/>
                        <a:t> services provided by ATSC and its flexibility.</a:t>
                      </a:r>
                      <a:endParaRPr lang="en-US" dirty="0"/>
                    </a:p>
                  </a:txBody>
                  <a:tcPr/>
                </a:tc>
              </a:tr>
              <a:tr h="1362694">
                <a:tc>
                  <a:txBody>
                    <a:bodyPr/>
                    <a:lstStyle/>
                    <a:p>
                      <a:r>
                        <a:rPr lang="en-US" dirty="0" smtClean="0"/>
                        <a:t>3.</a:t>
                      </a:r>
                      <a:endParaRPr lang="en-US" dirty="0"/>
                    </a:p>
                  </a:txBody>
                  <a:tcPr/>
                </a:tc>
                <a:tc>
                  <a:txBody>
                    <a:bodyPr/>
                    <a:lstStyle/>
                    <a:p>
                      <a:r>
                        <a:rPr lang="en-US" dirty="0" err="1" smtClean="0"/>
                        <a:t>K.S.Arunlal</a:t>
                      </a:r>
                      <a:r>
                        <a:rPr lang="en-US" dirty="0" smtClean="0"/>
                        <a:t>  and Dr S.A .Hariprasad.2012.</a:t>
                      </a:r>
                      <a:br>
                        <a:rPr lang="en-US" dirty="0" smtClean="0"/>
                      </a:b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Efficient</a:t>
                      </a:r>
                      <a:r>
                        <a:rPr lang="en-US" baseline="0" dirty="0" smtClean="0"/>
                        <a:t> </a:t>
                      </a:r>
                      <a:r>
                        <a:rPr lang="en-US" baseline="0" dirty="0" err="1" smtClean="0"/>
                        <a:t>Viterbi</a:t>
                      </a:r>
                      <a:r>
                        <a:rPr lang="en-US" baseline="0" dirty="0" smtClean="0"/>
                        <a:t> decoder(Modified fangled </a:t>
                      </a:r>
                      <a:r>
                        <a:rPr lang="en-US" baseline="0" dirty="0" err="1" smtClean="0"/>
                        <a:t>Viterbi</a:t>
                      </a:r>
                      <a:r>
                        <a:rPr lang="en-US" baseline="0" dirty="0" smtClean="0"/>
                        <a:t> decoder)</a:t>
                      </a:r>
                      <a:endParaRPr lang="en-US" dirty="0" smtClean="0"/>
                    </a:p>
                    <a:p>
                      <a:endParaRPr lang="en-US" dirty="0"/>
                    </a:p>
                  </a:txBody>
                  <a:tcPr/>
                </a:tc>
                <a:tc>
                  <a:txBody>
                    <a:bodyPr/>
                    <a:lstStyle/>
                    <a:p>
                      <a:r>
                        <a:rPr lang="en-US" dirty="0" smtClean="0"/>
                        <a:t>Variants</a:t>
                      </a:r>
                      <a:r>
                        <a:rPr lang="en-US" baseline="0" dirty="0" smtClean="0"/>
                        <a:t> of VA with reduced complexity but no error detection capability.</a:t>
                      </a:r>
                      <a:endParaRPr lang="en-US"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LITERATURE  SURVEY</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219200"/>
          <a:ext cx="8229600" cy="7711440"/>
        </p:xfrm>
        <a:graphic>
          <a:graphicData uri="http://schemas.openxmlformats.org/drawingml/2006/table">
            <a:tbl>
              <a:tblPr firstRow="1" bandRow="1">
                <a:tableStyleId>{5C22544A-7EE6-4342-B048-85BDC9FD1C3A}</a:tableStyleId>
              </a:tblPr>
              <a:tblGrid>
                <a:gridCol w="762000"/>
                <a:gridCol w="3962400"/>
                <a:gridCol w="1981200"/>
                <a:gridCol w="1524000"/>
              </a:tblGrid>
              <a:tr h="762000">
                <a:tc>
                  <a:txBody>
                    <a:bodyPr/>
                    <a:lstStyle/>
                    <a:p>
                      <a:r>
                        <a:rPr lang="en-US" dirty="0" err="1" smtClean="0"/>
                        <a:t>Sr</a:t>
                      </a:r>
                      <a:r>
                        <a:rPr lang="en-US" dirty="0" smtClean="0"/>
                        <a:t>  no</a:t>
                      </a:r>
                      <a:endParaRPr lang="en-US" dirty="0"/>
                    </a:p>
                  </a:txBody>
                  <a:tcPr/>
                </a:tc>
                <a:tc>
                  <a:txBody>
                    <a:bodyPr/>
                    <a:lstStyle/>
                    <a:p>
                      <a:r>
                        <a:rPr lang="en-US" dirty="0" smtClean="0"/>
                        <a:t>Topic</a:t>
                      </a:r>
                      <a:endParaRPr lang="en-US" dirty="0"/>
                    </a:p>
                  </a:txBody>
                  <a:tcPr/>
                </a:tc>
                <a:tc>
                  <a:txBody>
                    <a:bodyPr/>
                    <a:lstStyle/>
                    <a:p>
                      <a:r>
                        <a:rPr lang="en-US" dirty="0" smtClean="0"/>
                        <a:t>Author</a:t>
                      </a:r>
                      <a:endParaRPr lang="en-US" dirty="0"/>
                    </a:p>
                  </a:txBody>
                  <a:tcPr/>
                </a:tc>
                <a:tc>
                  <a:txBody>
                    <a:bodyPr/>
                    <a:lstStyle/>
                    <a:p>
                      <a:r>
                        <a:rPr lang="en-US" dirty="0" smtClean="0"/>
                        <a:t>Concept</a:t>
                      </a:r>
                      <a:endParaRPr lang="en-US" dirty="0"/>
                    </a:p>
                  </a:txBody>
                  <a:tcPr/>
                </a:tc>
              </a:tr>
              <a:tr h="1828800">
                <a:tc>
                  <a:txBody>
                    <a:bodyPr/>
                    <a:lstStyle/>
                    <a:p>
                      <a:r>
                        <a:rPr lang="en-US" dirty="0" smtClean="0"/>
                        <a:t>1.</a:t>
                      </a:r>
                      <a:endParaRPr lang="en-US" dirty="0"/>
                    </a:p>
                  </a:txBody>
                  <a:tcPr/>
                </a:tc>
                <a:tc>
                  <a:txBody>
                    <a:bodyPr/>
                    <a:lstStyle/>
                    <a:p>
                      <a:r>
                        <a:rPr lang="en-US" sz="1800" dirty="0" smtClean="0">
                          <a:latin typeface="Times New Roman" pitchFamily="18" charset="0"/>
                          <a:cs typeface="Times New Roman" pitchFamily="18" charset="0"/>
                        </a:rPr>
                        <a:t>Design Approach of High Speed Parallel Processed </a:t>
                      </a:r>
                      <a:r>
                        <a:rPr lang="en-US" sz="1800" dirty="0" err="1" smtClean="0">
                          <a:latin typeface="Times New Roman" pitchFamily="18" charset="0"/>
                          <a:cs typeface="Times New Roman" pitchFamily="18" charset="0"/>
                        </a:rPr>
                        <a:t>Viterbi</a:t>
                      </a:r>
                      <a:r>
                        <a:rPr lang="en-US" sz="1800" dirty="0" smtClean="0">
                          <a:latin typeface="Times New Roman" pitchFamily="18" charset="0"/>
                          <a:cs typeface="Times New Roman" pitchFamily="18" charset="0"/>
                        </a:rPr>
                        <a:t> Decoder with Pipelining Technique.</a:t>
                      </a:r>
                      <a:r>
                        <a:rPr lang="en-US" sz="1800" b="1" dirty="0" smtClean="0"/>
                        <a:t> </a:t>
                      </a:r>
                      <a:r>
                        <a:rPr lang="en-US" sz="1800" dirty="0" smtClean="0">
                          <a:latin typeface="Times New Roman" pitchFamily="18" charset="0"/>
                          <a:cs typeface="Times New Roman" pitchFamily="18" charset="0"/>
                        </a:rPr>
                        <a:t>International Journal of Innovative Research in Computer and Communication</a:t>
                      </a:r>
                      <a:r>
                        <a:rPr lang="en-US" sz="1800" baseline="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Engineering.</a:t>
                      </a:r>
                      <a:r>
                        <a:rPr lang="en-US" sz="1800" b="1" dirty="0" smtClean="0"/>
                        <a:t> </a:t>
                      </a:r>
                      <a:r>
                        <a:rPr lang="en-US" sz="1800" dirty="0" smtClean="0">
                          <a:latin typeface="Times New Roman" pitchFamily="18" charset="0"/>
                          <a:cs typeface="Times New Roman" pitchFamily="18" charset="0"/>
                        </a:rPr>
                        <a:t>Vol. 3, Issue 10, </a:t>
                      </a:r>
                      <a:r>
                        <a:rPr lang="en-US" sz="1800" dirty="0" err="1" smtClean="0">
                          <a:latin typeface="Times New Roman" pitchFamily="18" charset="0"/>
                          <a:cs typeface="Times New Roman" pitchFamily="18" charset="0"/>
                        </a:rPr>
                        <a:t>october</a:t>
                      </a:r>
                      <a:r>
                        <a:rPr lang="en-US" sz="1800" dirty="0" smtClean="0">
                          <a:latin typeface="Times New Roman" pitchFamily="18" charset="0"/>
                          <a:cs typeface="Times New Roman" pitchFamily="18" charset="0"/>
                        </a:rPr>
                        <a:t> 2015.</a:t>
                      </a:r>
                      <a:endParaRPr lang="en-US" dirty="0"/>
                    </a:p>
                  </a:txBody>
                  <a:tcPr/>
                </a:tc>
                <a:tc>
                  <a:txBody>
                    <a:bodyPr/>
                    <a:lstStyle/>
                    <a:p>
                      <a:r>
                        <a:rPr lang="en-US" sz="1800" kern="1200" baseline="0" dirty="0" smtClean="0">
                          <a:solidFill>
                            <a:schemeClr val="dk1"/>
                          </a:solidFill>
                          <a:latin typeface="+mn-lt"/>
                          <a:ea typeface="+mn-ea"/>
                          <a:cs typeface="+mn-cs"/>
                        </a:rPr>
                        <a:t>M.TechScholar,Dept.ofElectronicsEngineering,SDCOE,Selukate,Wardha,India</a:t>
                      </a:r>
                      <a:endParaRPr lang="en-US" dirty="0"/>
                    </a:p>
                  </a:txBody>
                  <a:tcPr/>
                </a:tc>
                <a:tc>
                  <a:txBody>
                    <a:bodyPr/>
                    <a:lstStyle/>
                    <a:p>
                      <a:r>
                        <a:rPr lang="en-US" dirty="0" err="1" smtClean="0">
                          <a:latin typeface="Times New Roman" pitchFamily="18" charset="0"/>
                          <a:cs typeface="Times New Roman" pitchFamily="18" charset="0"/>
                        </a:rPr>
                        <a:t>Viterbi</a:t>
                      </a:r>
                      <a:r>
                        <a:rPr lang="en-US" baseline="0" dirty="0" smtClean="0">
                          <a:latin typeface="Times New Roman" pitchFamily="18" charset="0"/>
                          <a:cs typeface="Times New Roman" pitchFamily="18" charset="0"/>
                        </a:rPr>
                        <a:t> Algorithm implementation on parallel </a:t>
                      </a:r>
                      <a:r>
                        <a:rPr lang="en-US" baseline="0" dirty="0" err="1" smtClean="0">
                          <a:latin typeface="Times New Roman" pitchFamily="18" charset="0"/>
                          <a:cs typeface="Times New Roman" pitchFamily="18" charset="0"/>
                        </a:rPr>
                        <a:t>Viterbi</a:t>
                      </a:r>
                      <a:r>
                        <a:rPr lang="en-US" baseline="0" dirty="0" smtClean="0">
                          <a:latin typeface="Times New Roman" pitchFamily="18" charset="0"/>
                          <a:cs typeface="Times New Roman" pitchFamily="18" charset="0"/>
                        </a:rPr>
                        <a:t> Decoder</a:t>
                      </a:r>
                      <a:endParaRPr lang="en-US" dirty="0">
                        <a:latin typeface="Times New Roman" pitchFamily="18" charset="0"/>
                        <a:cs typeface="Times New Roman" pitchFamily="18" charset="0"/>
                      </a:endParaRPr>
                    </a:p>
                  </a:txBody>
                  <a:tcPr/>
                </a:tc>
              </a:tr>
              <a:tr h="807720">
                <a:tc>
                  <a:txBody>
                    <a:bodyPr/>
                    <a:lstStyle/>
                    <a:p>
                      <a:r>
                        <a:rPr lang="en-US" dirty="0" smtClean="0"/>
                        <a:t>2.</a:t>
                      </a:r>
                      <a:endParaRPr lang="en-US" dirty="0"/>
                    </a:p>
                  </a:txBody>
                  <a:tcPr/>
                </a:tc>
                <a:tc>
                  <a:txBody>
                    <a:bodyPr/>
                    <a:lstStyle/>
                    <a:p>
                      <a:r>
                        <a:rPr lang="en-US" dirty="0" smtClean="0"/>
                        <a:t>High performance</a:t>
                      </a:r>
                      <a:r>
                        <a:rPr lang="en-US" baseline="0" dirty="0" smtClean="0"/>
                        <a:t> </a:t>
                      </a:r>
                      <a:r>
                        <a:rPr lang="en-US" baseline="0" dirty="0" err="1" smtClean="0"/>
                        <a:t>Viterbi</a:t>
                      </a:r>
                      <a:r>
                        <a:rPr lang="en-US" baseline="0" dirty="0" smtClean="0"/>
                        <a:t>  Algorithm and Architecture</a:t>
                      </a:r>
                      <a:endParaRPr lang="en-US" dirty="0"/>
                    </a:p>
                  </a:txBody>
                  <a:tcPr/>
                </a:tc>
                <a:tc>
                  <a:txBody>
                    <a:bodyPr/>
                    <a:lstStyle/>
                    <a:p>
                      <a:r>
                        <a:rPr lang="en-US" dirty="0" err="1" smtClean="0"/>
                        <a:t>HerbertDawid</a:t>
                      </a:r>
                      <a:r>
                        <a:rPr lang="en-US" dirty="0" smtClean="0"/>
                        <a:t>(</a:t>
                      </a:r>
                      <a:r>
                        <a:rPr lang="en-US" dirty="0" err="1" smtClean="0"/>
                        <a:t>DSPsolutiongroup,Germany</a:t>
                      </a:r>
                      <a:r>
                        <a:rPr lang="en-US" dirty="0" smtClean="0"/>
                        <a:t>),</a:t>
                      </a:r>
                      <a:r>
                        <a:rPr lang="en-US" dirty="0" err="1" smtClean="0"/>
                        <a:t>Olafj.Joeressen</a:t>
                      </a:r>
                      <a:r>
                        <a:rPr lang="en-US" dirty="0" smtClean="0"/>
                        <a:t>(</a:t>
                      </a:r>
                      <a:r>
                        <a:rPr lang="en-US" dirty="0" err="1" smtClean="0"/>
                        <a:t>Nokiamobilephones</a:t>
                      </a:r>
                      <a:r>
                        <a:rPr lang="en-US" dirty="0" smtClean="0"/>
                        <a:t>)</a:t>
                      </a:r>
                      <a:endParaRPr lang="en-US" dirty="0"/>
                    </a:p>
                  </a:txBody>
                  <a:tcPr/>
                </a:tc>
                <a:tc>
                  <a:txBody>
                    <a:bodyPr/>
                    <a:lstStyle/>
                    <a:p>
                      <a:r>
                        <a:rPr lang="en-US" dirty="0" smtClean="0"/>
                        <a:t>ACS unit modification and metric normalization.</a:t>
                      </a:r>
                      <a:endParaRPr lang="en-US" dirty="0"/>
                    </a:p>
                  </a:txBody>
                  <a:tcPr/>
                </a:tc>
              </a:tr>
              <a:tr h="1554480">
                <a:tc>
                  <a:txBody>
                    <a:bodyPr/>
                    <a:lstStyle/>
                    <a:p>
                      <a:r>
                        <a:rPr lang="en-US" dirty="0" smtClean="0"/>
                        <a:t>3.</a:t>
                      </a:r>
                      <a:endParaRPr lang="en-US" dirty="0"/>
                    </a:p>
                  </a:txBody>
                  <a:tcPr/>
                </a:tc>
                <a:tc>
                  <a:txBody>
                    <a:bodyPr/>
                    <a:lstStyle/>
                    <a:p>
                      <a:r>
                        <a:rPr lang="en-US" dirty="0" smtClean="0"/>
                        <a:t>ATSC Digital Television System.</a:t>
                      </a:r>
                      <a:endParaRPr lang="en-US" dirty="0"/>
                    </a:p>
                  </a:txBody>
                  <a:tcPr/>
                </a:tc>
                <a:tc>
                  <a:txBody>
                    <a:bodyPr/>
                    <a:lstStyle/>
                    <a:p>
                      <a:r>
                        <a:rPr lang="en-US" dirty="0" smtClean="0"/>
                        <a:t>Mark </a:t>
                      </a:r>
                      <a:r>
                        <a:rPr lang="en-US" dirty="0" err="1" smtClean="0"/>
                        <a:t>S.Richer</a:t>
                      </a:r>
                      <a:r>
                        <a:rPr lang="en-US" dirty="0" smtClean="0"/>
                        <a:t>(IEEE Member),Glenn </a:t>
                      </a:r>
                      <a:r>
                        <a:rPr lang="en-US" dirty="0" err="1" smtClean="0"/>
                        <a:t>Reitmeier</a:t>
                      </a:r>
                      <a:r>
                        <a:rPr lang="en-US" dirty="0" smtClean="0"/>
                        <a:t>(IEEE Member),Robert </a:t>
                      </a:r>
                      <a:r>
                        <a:rPr lang="en-US" dirty="0" err="1" smtClean="0"/>
                        <a:t>Rast</a:t>
                      </a:r>
                      <a:r>
                        <a:rPr lang="en-US" dirty="0" smtClean="0"/>
                        <a:t>(</a:t>
                      </a:r>
                      <a:r>
                        <a:rPr lang="en-US" dirty="0" err="1" smtClean="0"/>
                        <a:t>IEEEMember</a:t>
                      </a:r>
                      <a:r>
                        <a:rPr lang="en-US" dirty="0" smtClean="0"/>
                        <a:t>)2006.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Variousquality</a:t>
                      </a:r>
                      <a:r>
                        <a:rPr lang="en-US" baseline="0" dirty="0" smtClean="0"/>
                        <a:t> </a:t>
                      </a:r>
                      <a:r>
                        <a:rPr lang="en-US" baseline="0" dirty="0" err="1" smtClean="0"/>
                        <a:t>servicesprovided</a:t>
                      </a:r>
                      <a:r>
                        <a:rPr lang="en-US" baseline="0" dirty="0" smtClean="0"/>
                        <a:t> by ATSC and its flexibility.</a:t>
                      </a:r>
                      <a:endParaRPr lang="en-US" dirty="0" smtClean="0"/>
                    </a:p>
                    <a:p>
                      <a:endParaRPr lang="en-US" dirty="0"/>
                    </a:p>
                  </a:txBody>
                  <a:tcPr/>
                </a:tc>
              </a:tr>
              <a:tr h="990600">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Efficient</a:t>
                      </a:r>
                      <a:r>
                        <a:rPr lang="en-US" baseline="0" dirty="0" smtClean="0"/>
                        <a:t> </a:t>
                      </a:r>
                      <a:r>
                        <a:rPr lang="en-US" baseline="0" dirty="0" err="1" smtClean="0"/>
                        <a:t>Viterbi</a:t>
                      </a:r>
                      <a:r>
                        <a:rPr lang="en-US" baseline="0" dirty="0" smtClean="0"/>
                        <a:t> decoder(Modified fangled </a:t>
                      </a:r>
                      <a:r>
                        <a:rPr lang="en-US" baseline="0" dirty="0" err="1" smtClean="0"/>
                        <a:t>Viterbi</a:t>
                      </a:r>
                      <a:r>
                        <a:rPr lang="en-US" baseline="0" dirty="0" smtClean="0"/>
                        <a:t> decoder)</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K.S.Arunlal</a:t>
                      </a:r>
                      <a:r>
                        <a:rPr lang="en-US" dirty="0" smtClean="0"/>
                        <a:t>  and Dr S.A .Hariprasad.2012.</a:t>
                      </a:r>
                    </a:p>
                  </a:txBody>
                  <a:tcPr/>
                </a:tc>
                <a:tc>
                  <a:txBody>
                    <a:bodyPr/>
                    <a:lstStyle/>
                    <a:p>
                      <a:r>
                        <a:rPr lang="en-US" dirty="0" smtClean="0"/>
                        <a:t>Variants</a:t>
                      </a:r>
                      <a:r>
                        <a:rPr lang="en-US" baseline="0" dirty="0" smtClean="0"/>
                        <a:t> of VA with reduced complexity but no error detection capability</a:t>
                      </a:r>
                      <a:endParaRPr lang="en-US"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2800" b="1" dirty="0" smtClean="0">
                <a:latin typeface="Times New Roman" pitchFamily="18" charset="0"/>
                <a:cs typeface="Times New Roman" pitchFamily="18" charset="0"/>
              </a:rPr>
              <a:t>ATSC digital television and Analog television system</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143000"/>
          <a:ext cx="8229600" cy="5623560"/>
        </p:xfrm>
        <a:graphic>
          <a:graphicData uri="http://schemas.openxmlformats.org/drawingml/2006/table">
            <a:tbl>
              <a:tblPr firstRow="1" bandRow="1">
                <a:tableStyleId>{5C22544A-7EE6-4342-B048-85BDC9FD1C3A}</a:tableStyleId>
              </a:tblPr>
              <a:tblGrid>
                <a:gridCol w="4114800"/>
                <a:gridCol w="4114800"/>
              </a:tblGrid>
              <a:tr h="1082040">
                <a:tc>
                  <a:txBody>
                    <a:bodyPr/>
                    <a:lstStyle/>
                    <a:p>
                      <a:r>
                        <a:rPr lang="en-US" sz="2000" dirty="0" smtClean="0"/>
                        <a:t>ATSC  Digital</a:t>
                      </a:r>
                      <a:r>
                        <a:rPr lang="en-US" sz="2000" baseline="0" dirty="0" smtClean="0"/>
                        <a:t> Television  System</a:t>
                      </a:r>
                      <a:endParaRPr lang="en-US" sz="2000" dirty="0"/>
                    </a:p>
                  </a:txBody>
                  <a:tcPr/>
                </a:tc>
                <a:tc>
                  <a:txBody>
                    <a:bodyPr/>
                    <a:lstStyle/>
                    <a:p>
                      <a:r>
                        <a:rPr lang="en-US" sz="2000" dirty="0" smtClean="0"/>
                        <a:t>Analog Television  System</a:t>
                      </a:r>
                      <a:endParaRPr lang="en-US" sz="2000" dirty="0"/>
                    </a:p>
                  </a:txBody>
                  <a:tcPr/>
                </a:tc>
              </a:tr>
              <a:tr h="1082040">
                <a:tc>
                  <a:txBody>
                    <a:bodyPr/>
                    <a:lstStyle/>
                    <a:p>
                      <a:r>
                        <a:rPr lang="en-US" dirty="0" smtClean="0"/>
                        <a:t>1.Digital TV system has enabled significant step up in performance quality and wider range of services.</a:t>
                      </a:r>
                      <a:endParaRPr lang="en-US" dirty="0"/>
                    </a:p>
                  </a:txBody>
                  <a:tcPr/>
                </a:tc>
                <a:tc>
                  <a:txBody>
                    <a:bodyPr/>
                    <a:lstStyle/>
                    <a:p>
                      <a:r>
                        <a:rPr lang="en-US" dirty="0" smtClean="0"/>
                        <a:t>1.Analog TV systems have</a:t>
                      </a:r>
                      <a:r>
                        <a:rPr lang="en-US" baseline="0" dirty="0" smtClean="0"/>
                        <a:t> </a:t>
                      </a:r>
                      <a:r>
                        <a:rPr lang="en-US" dirty="0" smtClean="0"/>
                        <a:t>quality limitations as they are rigidly defined</a:t>
                      </a:r>
                      <a:r>
                        <a:rPr lang="en-US" baseline="0" dirty="0" smtClean="0"/>
                        <a:t> and offer  few choices.</a:t>
                      </a:r>
                      <a:endParaRPr lang="en-US" dirty="0"/>
                    </a:p>
                  </a:txBody>
                  <a:tcPr/>
                </a:tc>
              </a:tr>
              <a:tr h="1082040">
                <a:tc>
                  <a:txBody>
                    <a:bodyPr/>
                    <a:lstStyle/>
                    <a:p>
                      <a:r>
                        <a:rPr lang="en-US" dirty="0" smtClean="0"/>
                        <a:t>2.ATSC </a:t>
                      </a:r>
                      <a:r>
                        <a:rPr lang="en-US" baseline="0" dirty="0" smtClean="0"/>
                        <a:t> DTV system for the first time enabled </a:t>
                      </a:r>
                      <a:r>
                        <a:rPr lang="en-US" baseline="0" dirty="0" err="1" smtClean="0"/>
                        <a:t>seperation</a:t>
                      </a:r>
                      <a:r>
                        <a:rPr lang="en-US" baseline="0" dirty="0" smtClean="0"/>
                        <a:t> of camera ,transmission and display properties to achieve resolution twice conventional TV.</a:t>
                      </a:r>
                      <a:endParaRPr lang="en-US" dirty="0"/>
                    </a:p>
                  </a:txBody>
                  <a:tcPr/>
                </a:tc>
                <a:tc>
                  <a:txBody>
                    <a:bodyPr/>
                    <a:lstStyle/>
                    <a:p>
                      <a:r>
                        <a:rPr lang="en-US" dirty="0" smtClean="0"/>
                        <a:t>2.In ATV camera ,transmission  and display</a:t>
                      </a:r>
                      <a:r>
                        <a:rPr lang="en-US" baseline="0" dirty="0" smtClean="0"/>
                        <a:t> parameters are tightly coupled ,as a part of end to end system. Which limits ability to modify picture resolution.</a:t>
                      </a:r>
                      <a:endParaRPr lang="en-US" dirty="0"/>
                    </a:p>
                  </a:txBody>
                  <a:tcPr/>
                </a:tc>
              </a:tr>
              <a:tr h="1082040">
                <a:tc>
                  <a:txBody>
                    <a:bodyPr/>
                    <a:lstStyle/>
                    <a:p>
                      <a:r>
                        <a:rPr lang="en-US" dirty="0" smtClean="0"/>
                        <a:t>3.Capability of ATSC system to evolve cause of flexibility, may be its greatest asset and support for HDTV transmission.</a:t>
                      </a:r>
                      <a:endParaRPr lang="en-US" dirty="0"/>
                    </a:p>
                  </a:txBody>
                  <a:tcPr/>
                </a:tc>
                <a:tc>
                  <a:txBody>
                    <a:bodyPr/>
                    <a:lstStyle/>
                    <a:p>
                      <a:r>
                        <a:rPr lang="en-US" dirty="0" smtClean="0"/>
                        <a:t>3.Analog TV served public well but has reached its capability to improve , it does not support</a:t>
                      </a:r>
                      <a:r>
                        <a:rPr lang="en-US" baseline="0" dirty="0" smtClean="0"/>
                        <a:t> HDTV transmission.</a:t>
                      </a:r>
                      <a:endParaRPr lang="en-US" dirty="0"/>
                    </a:p>
                  </a:txBody>
                  <a:tcPr/>
                </a:tc>
              </a:tr>
              <a:tr h="1082040">
                <a:tc>
                  <a:txBody>
                    <a:bodyPr/>
                    <a:lstStyle/>
                    <a:p>
                      <a:r>
                        <a:rPr lang="en-US" dirty="0" smtClean="0"/>
                        <a:t>4.Flat panel display and projection systems with HDTV resolution with HDTV</a:t>
                      </a:r>
                      <a:r>
                        <a:rPr lang="en-US" baseline="0" dirty="0" smtClean="0"/>
                        <a:t> resolution have eliminated physical constraint.</a:t>
                      </a:r>
                      <a:endParaRPr lang="en-US" dirty="0"/>
                    </a:p>
                  </a:txBody>
                  <a:tcPr/>
                </a:tc>
                <a:tc>
                  <a:txBody>
                    <a:bodyPr/>
                    <a:lstStyle/>
                    <a:p>
                      <a:r>
                        <a:rPr lang="en-US" dirty="0" smtClean="0"/>
                        <a:t>4.Uses CRT technology, therefore heavy enclosure , </a:t>
                      </a:r>
                      <a:r>
                        <a:rPr lang="en-US" dirty="0" err="1" smtClean="0"/>
                        <a:t>circuitary</a:t>
                      </a:r>
                      <a:r>
                        <a:rPr lang="en-US" dirty="0" smtClean="0"/>
                        <a:t> is bulky and complex.</a:t>
                      </a:r>
                      <a:endParaRPr lang="en-US"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smtClean="0">
                <a:latin typeface="Times New Roman" pitchFamily="18" charset="0"/>
                <a:cs typeface="Times New Roman" pitchFamily="18" charset="0"/>
              </a:rPr>
              <a:t>Comparison of ATSC3.0 and HDTV system</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371600"/>
          <a:ext cx="8229600" cy="5349240"/>
        </p:xfrm>
        <a:graphic>
          <a:graphicData uri="http://schemas.openxmlformats.org/drawingml/2006/table">
            <a:tbl>
              <a:tblPr firstRow="1" bandRow="1">
                <a:tableStyleId>{F5AB1C69-6EDB-4FF4-983F-18BD219EF322}</a:tableStyleId>
              </a:tblPr>
              <a:tblGrid>
                <a:gridCol w="4114800"/>
                <a:gridCol w="4114800"/>
              </a:tblGrid>
              <a:tr h="762000">
                <a:tc>
                  <a:txBody>
                    <a:bodyPr/>
                    <a:lstStyle/>
                    <a:p>
                      <a:r>
                        <a:rPr lang="en-US" sz="2000" dirty="0" smtClean="0">
                          <a:solidFill>
                            <a:schemeClr val="tx1"/>
                          </a:solidFill>
                          <a:latin typeface="Times New Roman" pitchFamily="18" charset="0"/>
                          <a:cs typeface="Times New Roman" pitchFamily="18" charset="0"/>
                        </a:rPr>
                        <a:t>ATSC 3.0 </a:t>
                      </a:r>
                      <a:endParaRPr lang="en-US" sz="2000" dirty="0">
                        <a:solidFill>
                          <a:schemeClr val="tx1"/>
                        </a:solidFill>
                        <a:latin typeface="Times New Roman" pitchFamily="18" charset="0"/>
                        <a:cs typeface="Times New Roman" pitchFamily="18" charset="0"/>
                      </a:endParaRPr>
                    </a:p>
                  </a:txBody>
                  <a:tcPr>
                    <a:solidFill>
                      <a:schemeClr val="accent1"/>
                    </a:solidFill>
                  </a:tcPr>
                </a:tc>
                <a:tc>
                  <a:txBody>
                    <a:bodyPr/>
                    <a:lstStyle/>
                    <a:p>
                      <a:r>
                        <a:rPr lang="en-US" dirty="0" smtClean="0">
                          <a:solidFill>
                            <a:schemeClr val="tx1"/>
                          </a:solidFill>
                          <a:latin typeface="Times New Roman" pitchFamily="18" charset="0"/>
                          <a:cs typeface="Times New Roman" pitchFamily="18" charset="0"/>
                        </a:rPr>
                        <a:t>HDTV</a:t>
                      </a:r>
                      <a:endParaRPr lang="en-US" dirty="0">
                        <a:solidFill>
                          <a:schemeClr val="tx1"/>
                        </a:solidFill>
                        <a:latin typeface="Times New Roman" pitchFamily="18" charset="0"/>
                        <a:cs typeface="Times New Roman" pitchFamily="18" charset="0"/>
                      </a:endParaRPr>
                    </a:p>
                  </a:txBody>
                  <a:tcPr>
                    <a:solidFill>
                      <a:schemeClr val="accent1"/>
                    </a:solidFill>
                  </a:tcPr>
                </a:tc>
              </a:tr>
              <a:tr h="685800">
                <a:tc>
                  <a:txBody>
                    <a:bodyPr/>
                    <a:lstStyle/>
                    <a:p>
                      <a:r>
                        <a:rPr lang="en-US" sz="1800" dirty="0" smtClean="0">
                          <a:solidFill>
                            <a:schemeClr val="tx1"/>
                          </a:solidFill>
                          <a:latin typeface="Times New Roman" pitchFamily="18" charset="0"/>
                          <a:cs typeface="Times New Roman" pitchFamily="18" charset="0"/>
                        </a:rPr>
                        <a:t>Screen can be viewed as a scan</a:t>
                      </a:r>
                      <a:r>
                        <a:rPr lang="en-US" sz="1800" baseline="0" dirty="0" smtClean="0">
                          <a:solidFill>
                            <a:schemeClr val="tx1"/>
                          </a:solidFill>
                          <a:latin typeface="Times New Roman" pitchFamily="18" charset="0"/>
                          <a:cs typeface="Times New Roman" pitchFamily="18" charset="0"/>
                        </a:rPr>
                        <a:t> lines along with HDTV supports other formats .</a:t>
                      </a:r>
                      <a:endParaRPr lang="en-US" sz="1800" dirty="0">
                        <a:solidFill>
                          <a:schemeClr val="tx1"/>
                        </a:solidFill>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Screen supports only HDTV formats conversion of  formats not possible</a:t>
                      </a:r>
                      <a:r>
                        <a:rPr lang="en-US" dirty="0" smtClean="0"/>
                        <a:t>.</a:t>
                      </a:r>
                      <a:endParaRPr lang="en-US" dirty="0"/>
                    </a:p>
                  </a:txBody>
                  <a:tcPr/>
                </a:tc>
              </a:tr>
              <a:tr h="685800">
                <a:tc>
                  <a:txBody>
                    <a:bodyPr/>
                    <a:lstStyle/>
                    <a:p>
                      <a:r>
                        <a:rPr lang="en-US" dirty="0" smtClean="0">
                          <a:latin typeface="Times New Roman" pitchFamily="18" charset="0"/>
                          <a:cs typeface="Times New Roman" pitchFamily="18" charset="0"/>
                        </a:rPr>
                        <a:t>SCMT  and QAM along  with 8</a:t>
                      </a:r>
                      <a:r>
                        <a:rPr lang="en-US" baseline="0" dirty="0" smtClean="0">
                          <a:latin typeface="Times New Roman" pitchFamily="18" charset="0"/>
                          <a:cs typeface="Times New Roman" pitchFamily="18" charset="0"/>
                        </a:rPr>
                        <a:t> ,16,64 VSB modulation schemes (high throughput)</a:t>
                      </a:r>
                      <a:endParaRPr lang="en-US" dirty="0">
                        <a:latin typeface="Times New Roman" pitchFamily="18" charset="0"/>
                        <a:cs typeface="Times New Roman" pitchFamily="18" charset="0"/>
                      </a:endParaRPr>
                    </a:p>
                  </a:txBody>
                  <a:tcPr/>
                </a:tc>
                <a:tc>
                  <a:txBody>
                    <a:bodyPr/>
                    <a:lstStyle/>
                    <a:p>
                      <a:r>
                        <a:rPr lang="en-US" dirty="0" smtClean="0">
                          <a:solidFill>
                            <a:schemeClr val="tx1"/>
                          </a:solidFill>
                          <a:latin typeface="Times New Roman" pitchFamily="18" charset="0"/>
                          <a:cs typeface="Times New Roman" pitchFamily="18" charset="0"/>
                        </a:rPr>
                        <a:t>Only 8 and 16 VSB modulation schemes are utilized</a:t>
                      </a:r>
                      <a:r>
                        <a:rPr lang="en-US" baseline="0" dirty="0" smtClean="0">
                          <a:solidFill>
                            <a:schemeClr val="tx1"/>
                          </a:solidFill>
                          <a:latin typeface="Times New Roman" pitchFamily="18" charset="0"/>
                          <a:cs typeface="Times New Roman" pitchFamily="18" charset="0"/>
                        </a:rPr>
                        <a:t>  thus  limiting the throughput  and bandwidth channel.</a:t>
                      </a:r>
                      <a:endParaRPr lang="en-US" dirty="0">
                        <a:solidFill>
                          <a:schemeClr val="tx1"/>
                        </a:solidFill>
                        <a:latin typeface="Times New Roman" pitchFamily="18" charset="0"/>
                        <a:cs typeface="Times New Roman" pitchFamily="18" charset="0"/>
                      </a:endParaRPr>
                    </a:p>
                  </a:txBody>
                  <a:tcPr/>
                </a:tc>
              </a:tr>
              <a:tr h="685800">
                <a:tc>
                  <a:txBody>
                    <a:bodyPr/>
                    <a:lstStyle/>
                    <a:p>
                      <a:r>
                        <a:rPr lang="en-US" sz="2000" dirty="0" smtClean="0">
                          <a:latin typeface="Times New Roman" pitchFamily="18" charset="0"/>
                          <a:cs typeface="Times New Roman" pitchFamily="18" charset="0"/>
                        </a:rPr>
                        <a:t>Convolution</a:t>
                      </a:r>
                      <a:r>
                        <a:rPr lang="en-US" sz="2000" baseline="0" dirty="0" smtClean="0">
                          <a:latin typeface="Times New Roman" pitchFamily="18" charset="0"/>
                          <a:cs typeface="Times New Roman" pitchFamily="18" charset="0"/>
                        </a:rPr>
                        <a:t> encoder with Reed Solomon encoder is used.</a:t>
                      </a:r>
                      <a:endParaRPr lang="en-US" sz="2000" dirty="0">
                        <a:latin typeface="Times New Roman" pitchFamily="18" charset="0"/>
                        <a:cs typeface="Times New Roman" pitchFamily="18" charset="0"/>
                      </a:endParaRPr>
                    </a:p>
                  </a:txBody>
                  <a:tcPr/>
                </a:tc>
                <a:tc>
                  <a:txBody>
                    <a:bodyPr/>
                    <a:lstStyle/>
                    <a:p>
                      <a:r>
                        <a:rPr lang="en-US" sz="2000" dirty="0" smtClean="0">
                          <a:latin typeface="Times New Roman" pitchFamily="18" charset="0"/>
                          <a:cs typeface="Times New Roman" pitchFamily="18" charset="0"/>
                        </a:rPr>
                        <a:t>Convolution</a:t>
                      </a:r>
                      <a:r>
                        <a:rPr lang="en-US" sz="2000" baseline="0" dirty="0" smtClean="0">
                          <a:latin typeface="Times New Roman" pitchFamily="18" charset="0"/>
                          <a:cs typeface="Times New Roman" pitchFamily="18" charset="0"/>
                        </a:rPr>
                        <a:t> encoder with Reed Solomon encoder is used.</a:t>
                      </a:r>
                      <a:endParaRPr lang="en-US" sz="2000" dirty="0">
                        <a:latin typeface="Times New Roman" pitchFamily="18" charset="0"/>
                        <a:cs typeface="Times New Roman" pitchFamily="18" charset="0"/>
                      </a:endParaRPr>
                    </a:p>
                  </a:txBody>
                  <a:tcPr/>
                </a:tc>
              </a:tr>
              <a:tr h="685800">
                <a:tc>
                  <a:txBody>
                    <a:bodyPr/>
                    <a:lstStyle/>
                    <a:p>
                      <a:r>
                        <a:rPr lang="en-US" dirty="0" smtClean="0">
                          <a:latin typeface="Times New Roman" pitchFamily="18" charset="0"/>
                          <a:cs typeface="Times New Roman" pitchFamily="18" charset="0"/>
                        </a:rPr>
                        <a:t>ATSC</a:t>
                      </a:r>
                      <a:r>
                        <a:rPr lang="en-US" baseline="0" dirty="0" smtClean="0">
                          <a:latin typeface="Times New Roman" pitchFamily="18" charset="0"/>
                          <a:cs typeface="Times New Roman" pitchFamily="18" charset="0"/>
                        </a:rPr>
                        <a:t> 3.0 uses </a:t>
                      </a:r>
                      <a:r>
                        <a:rPr lang="en-US" baseline="0" dirty="0" err="1" smtClean="0">
                          <a:latin typeface="Times New Roman" pitchFamily="18" charset="0"/>
                          <a:cs typeface="Times New Roman" pitchFamily="18" charset="0"/>
                        </a:rPr>
                        <a:t>Viterbi</a:t>
                      </a:r>
                      <a:r>
                        <a:rPr lang="en-US" baseline="0" dirty="0" smtClean="0">
                          <a:latin typeface="Times New Roman" pitchFamily="18" charset="0"/>
                          <a:cs typeface="Times New Roman" pitchFamily="18" charset="0"/>
                        </a:rPr>
                        <a:t>  Algorithm  for error correction.</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HDTV uses </a:t>
                      </a:r>
                      <a:r>
                        <a:rPr lang="en-US" dirty="0" err="1" smtClean="0">
                          <a:latin typeface="Times New Roman" pitchFamily="18" charset="0"/>
                          <a:cs typeface="Times New Roman" pitchFamily="18" charset="0"/>
                        </a:rPr>
                        <a:t>Viterbi</a:t>
                      </a:r>
                      <a:r>
                        <a:rPr lang="en-US" dirty="0" smtClean="0">
                          <a:latin typeface="Times New Roman" pitchFamily="18" charset="0"/>
                          <a:cs typeface="Times New Roman" pitchFamily="18" charset="0"/>
                        </a:rPr>
                        <a:t>  Algorithm for error correction.</a:t>
                      </a:r>
                      <a:endParaRPr lang="en-US" dirty="0">
                        <a:latin typeface="Times New Roman" pitchFamily="18" charset="0"/>
                        <a:cs typeface="Times New Roman" pitchFamily="18" charset="0"/>
                      </a:endParaRPr>
                    </a:p>
                  </a:txBody>
                  <a:tcPr/>
                </a:tc>
              </a:tr>
              <a:tr h="685800">
                <a:tc>
                  <a:txBody>
                    <a:bodyPr/>
                    <a:lstStyle/>
                    <a:p>
                      <a:r>
                        <a:rPr lang="en-US" dirty="0" smtClean="0">
                          <a:latin typeface="Times New Roman" pitchFamily="18" charset="0"/>
                          <a:cs typeface="Times New Roman" pitchFamily="18" charset="0"/>
                        </a:rPr>
                        <a:t>It contains mixed data frames each one of them  modulated  differently.</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It contains mixed data frames each one of them  modulated  similarly.</a:t>
                      </a:r>
                      <a:endParaRPr lang="en-US" dirty="0">
                        <a:latin typeface="Times New Roman" pitchFamily="18" charset="0"/>
                        <a:cs typeface="Times New Roman" pitchFamily="18" charset="0"/>
                      </a:endParaRPr>
                    </a:p>
                  </a:txBody>
                  <a:tcPr/>
                </a:tc>
              </a:tr>
              <a:tr h="685800">
                <a:tc>
                  <a:txBody>
                    <a:bodyPr/>
                    <a:lstStyle/>
                    <a:p>
                      <a:r>
                        <a:rPr lang="en-US" dirty="0" smtClean="0">
                          <a:latin typeface="Times New Roman" pitchFamily="18" charset="0"/>
                          <a:cs typeface="Times New Roman" pitchFamily="18" charset="0"/>
                        </a:rPr>
                        <a:t>Multiple input and multiple output transmission is possible presence of 2 channels(uplink &amp; downlink).</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One</a:t>
                      </a:r>
                      <a:r>
                        <a:rPr lang="en-US" baseline="0" dirty="0" smtClean="0">
                          <a:latin typeface="Times New Roman" pitchFamily="18" charset="0"/>
                          <a:cs typeface="Times New Roman" pitchFamily="18" charset="0"/>
                        </a:rPr>
                        <a:t> transmitter for multiple receivers. Multiple inputs are broadcasted.</a:t>
                      </a:r>
                      <a:endParaRPr lang="en-US" dirty="0">
                        <a:latin typeface="Times New Roman" pitchFamily="18" charset="0"/>
                        <a:cs typeface="Times New Roman" pitchFamily="18" charset="0"/>
                      </a:endParaRPr>
                    </a:p>
                  </a:txBody>
                  <a:tcPr/>
                </a:tc>
              </a:tr>
            </a:tbl>
          </a:graphicData>
        </a:graphic>
      </p:graphicFrame>
      <p:cxnSp>
        <p:nvCxnSpPr>
          <p:cNvPr id="6" name="Straight Connector 5"/>
          <p:cNvCxnSpPr/>
          <p:nvPr/>
        </p:nvCxnSpPr>
        <p:spPr>
          <a:xfrm>
            <a:off x="457200" y="28194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3733800"/>
            <a:ext cx="815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72000" y="1371600"/>
            <a:ext cx="0" cy="5257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7200" y="44196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7200" y="51054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7200" y="57912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7200" y="21336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57200" y="6629400"/>
            <a:ext cx="8229600" cy="762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86800" y="1371600"/>
            <a:ext cx="0" cy="5257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7200" y="1371600"/>
            <a:ext cx="0" cy="533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57200" y="13716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r>
              <a:rPr lang="en-US" sz="2800" b="1" dirty="0" smtClean="0">
                <a:latin typeface="Times New Roman" pitchFamily="18" charset="0"/>
                <a:cs typeface="Times New Roman" pitchFamily="18" charset="0"/>
              </a:rPr>
              <a:t>Comparison of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&amp; Sequential Algorithm</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371600"/>
          <a:ext cx="8229600" cy="5410200"/>
        </p:xfrm>
        <a:graphic>
          <a:graphicData uri="http://schemas.openxmlformats.org/drawingml/2006/table">
            <a:tbl>
              <a:tblPr firstRow="1" bandRow="1">
                <a:tableStyleId>{F5AB1C69-6EDB-4FF4-983F-18BD219EF322}</a:tableStyleId>
              </a:tblPr>
              <a:tblGrid>
                <a:gridCol w="4114800"/>
                <a:gridCol w="4114800"/>
              </a:tblGrid>
              <a:tr h="533400">
                <a:tc>
                  <a:txBody>
                    <a:bodyPr/>
                    <a:lstStyle/>
                    <a:p>
                      <a:r>
                        <a:rPr lang="en-US" dirty="0" err="1" smtClean="0">
                          <a:solidFill>
                            <a:schemeClr val="tx1"/>
                          </a:solidFill>
                          <a:latin typeface="Times New Roman" pitchFamily="18" charset="0"/>
                          <a:cs typeface="Times New Roman" pitchFamily="18" charset="0"/>
                        </a:rPr>
                        <a:t>Viterbi</a:t>
                      </a:r>
                      <a:r>
                        <a:rPr lang="en-US" baseline="0" dirty="0" smtClean="0">
                          <a:solidFill>
                            <a:schemeClr val="tx1"/>
                          </a:solidFill>
                          <a:latin typeface="Times New Roman" pitchFamily="18" charset="0"/>
                          <a:cs typeface="Times New Roman" pitchFamily="18" charset="0"/>
                        </a:rPr>
                        <a:t>  Decoder Algorithm.</a:t>
                      </a:r>
                      <a:endParaRPr lang="en-US" dirty="0">
                        <a:solidFill>
                          <a:schemeClr val="tx1"/>
                        </a:solidFill>
                        <a:latin typeface="Times New Roman" pitchFamily="18" charset="0"/>
                        <a:cs typeface="Times New Roman" pitchFamily="18" charset="0"/>
                      </a:endParaRPr>
                    </a:p>
                  </a:txBody>
                  <a:tcPr>
                    <a:solidFill>
                      <a:schemeClr val="accent1"/>
                    </a:solidFill>
                  </a:tcPr>
                </a:tc>
                <a:tc>
                  <a:txBody>
                    <a:bodyPr/>
                    <a:lstStyle/>
                    <a:p>
                      <a:r>
                        <a:rPr lang="en-US" dirty="0" smtClean="0">
                          <a:solidFill>
                            <a:schemeClr val="tx1"/>
                          </a:solidFill>
                          <a:latin typeface="Times New Roman" pitchFamily="18" charset="0"/>
                          <a:cs typeface="Times New Roman" pitchFamily="18" charset="0"/>
                        </a:rPr>
                        <a:t>Sequential</a:t>
                      </a:r>
                      <a:r>
                        <a:rPr lang="en-US" baseline="0" dirty="0" smtClean="0">
                          <a:solidFill>
                            <a:schemeClr val="tx1"/>
                          </a:solidFill>
                          <a:latin typeface="Times New Roman" pitchFamily="18" charset="0"/>
                          <a:cs typeface="Times New Roman" pitchFamily="18" charset="0"/>
                        </a:rPr>
                        <a:t> Algorithm</a:t>
                      </a:r>
                      <a:endParaRPr lang="en-US" dirty="0">
                        <a:solidFill>
                          <a:schemeClr val="tx1"/>
                        </a:solidFill>
                        <a:latin typeface="Times New Roman" pitchFamily="18" charset="0"/>
                        <a:cs typeface="Times New Roman" pitchFamily="18" charset="0"/>
                      </a:endParaRPr>
                    </a:p>
                  </a:txBody>
                  <a:tcPr>
                    <a:solidFill>
                      <a:schemeClr val="accent1"/>
                    </a:solidFill>
                  </a:tcPr>
                </a:tc>
              </a:tr>
              <a:tr h="762000">
                <a:tc>
                  <a:txBody>
                    <a:bodyPr/>
                    <a:lstStyle/>
                    <a:p>
                      <a:r>
                        <a:rPr lang="en-US" dirty="0" smtClean="0">
                          <a:latin typeface="Times New Roman" pitchFamily="18" charset="0"/>
                          <a:cs typeface="Times New Roman" pitchFamily="18" charset="0"/>
                        </a:rPr>
                        <a:t>Good synchronization as symbol arrival rate is equal to symbol</a:t>
                      </a:r>
                      <a:r>
                        <a:rPr lang="en-US" baseline="0" dirty="0" smtClean="0">
                          <a:latin typeface="Times New Roman" pitchFamily="18" charset="0"/>
                          <a:cs typeface="Times New Roman" pitchFamily="18" charset="0"/>
                        </a:rPr>
                        <a:t> decode rate.</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Complexity may</a:t>
                      </a:r>
                      <a:r>
                        <a:rPr lang="en-US" baseline="0" dirty="0" smtClean="0">
                          <a:latin typeface="Times New Roman" pitchFamily="18" charset="0"/>
                          <a:cs typeface="Times New Roman" pitchFamily="18" charset="0"/>
                        </a:rPr>
                        <a:t>  cause symbol arrival rate to exceed decode rate &amp;buffer overflow.</a:t>
                      </a:r>
                      <a:endParaRPr lang="en-US" dirty="0">
                        <a:latin typeface="Times New Roman" pitchFamily="18" charset="0"/>
                        <a:cs typeface="Times New Roman" pitchFamily="18" charset="0"/>
                      </a:endParaRPr>
                    </a:p>
                  </a:txBody>
                  <a:tcPr>
                    <a:solidFill>
                      <a:schemeClr val="tx2">
                        <a:lumMod val="20000"/>
                        <a:lumOff val="80000"/>
                      </a:schemeClr>
                    </a:solidFill>
                  </a:tcPr>
                </a:tc>
              </a:tr>
              <a:tr h="609600">
                <a:tc>
                  <a:txBody>
                    <a:bodyPr/>
                    <a:lstStyle/>
                    <a:p>
                      <a:r>
                        <a:rPr lang="en-US" dirty="0" smtClean="0">
                          <a:latin typeface="Times New Roman" pitchFamily="18" charset="0"/>
                          <a:cs typeface="Times New Roman" pitchFamily="18" charset="0"/>
                        </a:rPr>
                        <a:t>Trial and error  strategy is avoided.</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Trial and error strategy is</a:t>
                      </a:r>
                      <a:r>
                        <a:rPr lang="en-US" baseline="0" dirty="0" smtClean="0">
                          <a:latin typeface="Times New Roman" pitchFamily="18" charset="0"/>
                          <a:cs typeface="Times New Roman" pitchFamily="18" charset="0"/>
                        </a:rPr>
                        <a:t> implemented.</a:t>
                      </a:r>
                      <a:endParaRPr lang="en-US" dirty="0">
                        <a:latin typeface="Times New Roman" pitchFamily="18" charset="0"/>
                        <a:cs typeface="Times New Roman" pitchFamily="18" charset="0"/>
                      </a:endParaRPr>
                    </a:p>
                  </a:txBody>
                  <a:tcPr>
                    <a:solidFill>
                      <a:schemeClr val="tx2">
                        <a:lumMod val="20000"/>
                        <a:lumOff val="80000"/>
                      </a:schemeClr>
                    </a:solidFill>
                  </a:tcPr>
                </a:tc>
              </a:tr>
              <a:tr h="762000">
                <a:tc>
                  <a:txBody>
                    <a:bodyPr/>
                    <a:lstStyle/>
                    <a:p>
                      <a:r>
                        <a:rPr lang="en-US" dirty="0" smtClean="0">
                          <a:latin typeface="Times New Roman" pitchFamily="18" charset="0"/>
                          <a:cs typeface="Times New Roman" pitchFamily="18" charset="0"/>
                        </a:rPr>
                        <a:t>Recovery of  signals is possible during  reduced SNR due to interleaving .</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Reduced SNR causes increase in poor hypothesis and hence error </a:t>
                      </a:r>
                      <a:r>
                        <a:rPr lang="en-US" baseline="0" dirty="0" smtClean="0">
                          <a:latin typeface="Times New Roman" pitchFamily="18" charset="0"/>
                          <a:cs typeface="Times New Roman" pitchFamily="18" charset="0"/>
                        </a:rPr>
                        <a:t> rate.</a:t>
                      </a:r>
                      <a:endParaRPr lang="en-US" dirty="0">
                        <a:latin typeface="Times New Roman" pitchFamily="18" charset="0"/>
                        <a:cs typeface="Times New Roman" pitchFamily="18" charset="0"/>
                      </a:endParaRPr>
                    </a:p>
                  </a:txBody>
                  <a:tcPr>
                    <a:solidFill>
                      <a:schemeClr val="tx2">
                        <a:lumMod val="20000"/>
                        <a:lumOff val="80000"/>
                      </a:schemeClr>
                    </a:solidFill>
                  </a:tcPr>
                </a:tc>
              </a:tr>
              <a:tr h="762000">
                <a:tc>
                  <a:txBody>
                    <a:bodyPr/>
                    <a:lstStyle/>
                    <a:p>
                      <a:r>
                        <a:rPr lang="en-US" dirty="0" smtClean="0">
                          <a:latin typeface="Times New Roman" pitchFamily="18" charset="0"/>
                          <a:cs typeface="Times New Roman" pitchFamily="18" charset="0"/>
                        </a:rPr>
                        <a:t>Number of</a:t>
                      </a:r>
                      <a:r>
                        <a:rPr lang="en-US" baseline="0" dirty="0" smtClean="0">
                          <a:latin typeface="Times New Roman" pitchFamily="18" charset="0"/>
                          <a:cs typeface="Times New Roman" pitchFamily="18" charset="0"/>
                        </a:rPr>
                        <a:t>  iteration are reduced with maximum likelihood decoding including Decision unit.</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Number of  iterations may increase if  value of  sequential path is greater than prescribed threshold value.</a:t>
                      </a:r>
                      <a:endParaRPr lang="en-US" dirty="0">
                        <a:latin typeface="Times New Roman" pitchFamily="18" charset="0"/>
                        <a:cs typeface="Times New Roman" pitchFamily="18" charset="0"/>
                      </a:endParaRPr>
                    </a:p>
                  </a:txBody>
                  <a:tcPr>
                    <a:solidFill>
                      <a:schemeClr val="tx2">
                        <a:lumMod val="20000"/>
                        <a:lumOff val="80000"/>
                      </a:schemeClr>
                    </a:solidFill>
                  </a:tcPr>
                </a:tc>
              </a:tr>
              <a:tr h="762000">
                <a:tc>
                  <a:txBody>
                    <a:bodyPr/>
                    <a:lstStyle/>
                    <a:p>
                      <a:r>
                        <a:rPr lang="en-US" dirty="0" smtClean="0">
                          <a:latin typeface="Times New Roman" pitchFamily="18" charset="0"/>
                          <a:cs typeface="Times New Roman" pitchFamily="18" charset="0"/>
                        </a:rPr>
                        <a:t>Comparison is avoided with next selected branch to get the decoded bits.</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Comparison of  selected branch is done with next set of received symbol</a:t>
                      </a:r>
                      <a:r>
                        <a:rPr lang="en-US" dirty="0" smtClean="0"/>
                        <a:t>.</a:t>
                      </a:r>
                      <a:endParaRPr lang="en-US" dirty="0"/>
                    </a:p>
                  </a:txBody>
                  <a:tcPr>
                    <a:solidFill>
                      <a:schemeClr val="tx2">
                        <a:lumMod val="20000"/>
                        <a:lumOff val="80000"/>
                      </a:schemeClr>
                    </a:solidFill>
                  </a:tcPr>
                </a:tc>
              </a:tr>
              <a:tr h="762000">
                <a:tc>
                  <a:txBody>
                    <a:bodyPr/>
                    <a:lstStyle/>
                    <a:p>
                      <a:r>
                        <a:rPr lang="en-US" dirty="0" smtClean="0">
                          <a:latin typeface="Times New Roman" pitchFamily="18" charset="0"/>
                          <a:cs typeface="Times New Roman" pitchFamily="18" charset="0"/>
                        </a:rPr>
                        <a:t>Soft decision can be used ,as it can be implemented in parallel &amp;</a:t>
                      </a:r>
                      <a:r>
                        <a:rPr lang="en-US" baseline="0" dirty="0" smtClean="0">
                          <a:latin typeface="Times New Roman" pitchFamily="18" charset="0"/>
                          <a:cs typeface="Times New Roman" pitchFamily="18" charset="0"/>
                        </a:rPr>
                        <a:t> clock gating scheme.</a:t>
                      </a:r>
                      <a:endParaRPr lang="en-US" dirty="0">
                        <a:latin typeface="Times New Roman" pitchFamily="18" charset="0"/>
                        <a:cs typeface="Times New Roman" pitchFamily="18" charset="0"/>
                      </a:endParaRPr>
                    </a:p>
                  </a:txBody>
                  <a:tcPr>
                    <a:solidFill>
                      <a:schemeClr val="tx2">
                        <a:lumMod val="20000"/>
                        <a:lumOff val="80000"/>
                      </a:schemeClr>
                    </a:solidFill>
                  </a:tcPr>
                </a:tc>
                <a:tc>
                  <a:txBody>
                    <a:bodyPr/>
                    <a:lstStyle/>
                    <a:p>
                      <a:r>
                        <a:rPr lang="en-US" dirty="0" smtClean="0">
                          <a:latin typeface="Times New Roman" pitchFamily="18" charset="0"/>
                          <a:cs typeface="Times New Roman" pitchFamily="18" charset="0"/>
                        </a:rPr>
                        <a:t>Soft</a:t>
                      </a:r>
                      <a:r>
                        <a:rPr lang="en-US" baseline="0" dirty="0" smtClean="0">
                          <a:latin typeface="Times New Roman" pitchFamily="18" charset="0"/>
                          <a:cs typeface="Times New Roman" pitchFamily="18" charset="0"/>
                        </a:rPr>
                        <a:t> decision cannot be used as it further increases the complexity  &amp; higher number of  bits are traced back.</a:t>
                      </a:r>
                      <a:endParaRPr lang="en-US" dirty="0">
                        <a:latin typeface="Times New Roman" pitchFamily="18" charset="0"/>
                        <a:cs typeface="Times New Roman" pitchFamily="18" charset="0"/>
                      </a:endParaRPr>
                    </a:p>
                  </a:txBody>
                  <a:tcPr>
                    <a:solidFill>
                      <a:schemeClr val="tx2">
                        <a:lumMod val="20000"/>
                        <a:lumOff val="80000"/>
                      </a:schemeClr>
                    </a:solidFill>
                  </a:tcPr>
                </a:tc>
              </a:tr>
            </a:tbl>
          </a:graphicData>
        </a:graphic>
      </p:graphicFrame>
      <p:cxnSp>
        <p:nvCxnSpPr>
          <p:cNvPr id="6" name="Straight Connector 5"/>
          <p:cNvCxnSpPr/>
          <p:nvPr/>
        </p:nvCxnSpPr>
        <p:spPr>
          <a:xfrm>
            <a:off x="4572000" y="1371600"/>
            <a:ext cx="0" cy="54864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19050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28194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200" y="34290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7200" y="41910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7200" y="51054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7200" y="58674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 y="1371600"/>
            <a:ext cx="8229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686800" y="1371600"/>
            <a:ext cx="0" cy="54864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7200" y="1371600"/>
            <a:ext cx="0" cy="54864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2700" b="1" dirty="0" smtClean="0">
                <a:latin typeface="Times New Roman" pitchFamily="18" charset="0"/>
                <a:cs typeface="Times New Roman" pitchFamily="18" charset="0"/>
              </a:rPr>
              <a:t>Comparison between Parallel </a:t>
            </a:r>
            <a:r>
              <a:rPr lang="en-US" sz="2700" b="1" dirty="0" err="1" smtClean="0">
                <a:latin typeface="Times New Roman" pitchFamily="18" charset="0"/>
                <a:cs typeface="Times New Roman" pitchFamily="18" charset="0"/>
              </a:rPr>
              <a:t>Viterbi</a:t>
            </a:r>
            <a:r>
              <a:rPr lang="en-US" sz="2700" b="1" dirty="0" smtClean="0">
                <a:latin typeface="Times New Roman" pitchFamily="18" charset="0"/>
                <a:cs typeface="Times New Roman" pitchFamily="18" charset="0"/>
              </a:rPr>
              <a:t> &amp; Conventional VD</a:t>
            </a:r>
            <a:endParaRPr lang="en-US" sz="27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57200" y="1143000"/>
          <a:ext cx="8229600" cy="5181600"/>
        </p:xfrm>
        <a:graphic>
          <a:graphicData uri="http://schemas.openxmlformats.org/drawingml/2006/table">
            <a:tbl>
              <a:tblPr firstRow="1" bandRow="1">
                <a:tableStyleId>{5C22544A-7EE6-4342-B048-85BDC9FD1C3A}</a:tableStyleId>
              </a:tblPr>
              <a:tblGrid>
                <a:gridCol w="4114800"/>
                <a:gridCol w="4114800"/>
              </a:tblGrid>
              <a:tr h="1036320">
                <a:tc>
                  <a:txBody>
                    <a:bodyPr/>
                    <a:lstStyle/>
                    <a:p>
                      <a:r>
                        <a:rPr lang="en-US" dirty="0" smtClean="0">
                          <a:latin typeface="Times New Roman" pitchFamily="18" charset="0"/>
                          <a:cs typeface="Times New Roman" pitchFamily="18" charset="0"/>
                        </a:rPr>
                        <a:t>Parallel  </a:t>
                      </a:r>
                      <a:r>
                        <a:rPr lang="en-US" dirty="0" err="1" smtClean="0">
                          <a:latin typeface="Times New Roman" pitchFamily="18" charset="0"/>
                          <a:cs typeface="Times New Roman" pitchFamily="18" charset="0"/>
                        </a:rPr>
                        <a:t>Viterbi</a:t>
                      </a:r>
                      <a:r>
                        <a:rPr lang="en-US" dirty="0" smtClean="0">
                          <a:latin typeface="Times New Roman" pitchFamily="18" charset="0"/>
                          <a:cs typeface="Times New Roman" pitchFamily="18" charset="0"/>
                        </a:rPr>
                        <a:t>  Decoder.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Conventional</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Viterbi</a:t>
                      </a:r>
                      <a:r>
                        <a:rPr lang="en-US" baseline="0" dirty="0" smtClean="0">
                          <a:latin typeface="Times New Roman" pitchFamily="18" charset="0"/>
                          <a:cs typeface="Times New Roman" pitchFamily="18" charset="0"/>
                        </a:rPr>
                        <a:t>  Decoder.</a:t>
                      </a:r>
                      <a:endParaRPr lang="en-US" dirty="0">
                        <a:latin typeface="Times New Roman" pitchFamily="18" charset="0"/>
                        <a:cs typeface="Times New Roman" pitchFamily="18" charset="0"/>
                      </a:endParaRPr>
                    </a:p>
                  </a:txBody>
                  <a:tcPr/>
                </a:tc>
              </a:tr>
              <a:tr h="1036320">
                <a:tc>
                  <a:txBody>
                    <a:bodyPr/>
                    <a:lstStyle/>
                    <a:p>
                      <a:r>
                        <a:rPr lang="en-US" sz="2000" dirty="0" smtClean="0">
                          <a:latin typeface="Times New Roman" pitchFamily="18" charset="0"/>
                          <a:cs typeface="Times New Roman" pitchFamily="18" charset="0"/>
                        </a:rPr>
                        <a:t>1)Number of  stages are divided into clusters. Thus reduced number of states.</a:t>
                      </a:r>
                      <a:endParaRPr lang="en-US" sz="2000" dirty="0">
                        <a:latin typeface="Times New Roman" pitchFamily="18" charset="0"/>
                        <a:cs typeface="Times New Roman" pitchFamily="18" charset="0"/>
                      </a:endParaRPr>
                    </a:p>
                  </a:txBody>
                  <a:tcPr/>
                </a:tc>
                <a:tc>
                  <a:txBody>
                    <a:bodyPr/>
                    <a:lstStyle/>
                    <a:p>
                      <a:r>
                        <a:rPr lang="en-US" sz="2000" dirty="0" smtClean="0"/>
                        <a:t>1)</a:t>
                      </a:r>
                      <a:r>
                        <a:rPr lang="en-US" sz="2000" dirty="0" smtClean="0">
                          <a:latin typeface="Times New Roman" pitchFamily="18" charset="0"/>
                          <a:cs typeface="Times New Roman" pitchFamily="18" charset="0"/>
                        </a:rPr>
                        <a:t>Number</a:t>
                      </a:r>
                      <a:r>
                        <a:rPr lang="en-US" sz="2000" baseline="0" dirty="0" smtClean="0">
                          <a:latin typeface="Times New Roman" pitchFamily="18" charset="0"/>
                          <a:cs typeface="Times New Roman" pitchFamily="18" charset="0"/>
                        </a:rPr>
                        <a:t> of stages are attached thus increasing the complexity &amp; hence increase in number of states.</a:t>
                      </a:r>
                      <a:endParaRPr lang="en-US" sz="2000" dirty="0"/>
                    </a:p>
                  </a:txBody>
                  <a:tcPr/>
                </a:tc>
              </a:tr>
              <a:tr h="1036320">
                <a:tc>
                  <a:txBody>
                    <a:bodyPr/>
                    <a:lstStyle/>
                    <a:p>
                      <a:r>
                        <a:rPr lang="en-US" sz="2000" dirty="0" smtClean="0"/>
                        <a:t>2)</a:t>
                      </a:r>
                      <a:r>
                        <a:rPr lang="en-US" sz="2000" dirty="0" smtClean="0">
                          <a:latin typeface="Times New Roman" pitchFamily="18" charset="0"/>
                          <a:cs typeface="Times New Roman" pitchFamily="18" charset="0"/>
                        </a:rPr>
                        <a:t>Power consumption is reduced.</a:t>
                      </a:r>
                      <a:endParaRPr lang="en-US" sz="2000" dirty="0"/>
                    </a:p>
                  </a:txBody>
                  <a:tcPr/>
                </a:tc>
                <a:tc>
                  <a:txBody>
                    <a:bodyPr/>
                    <a:lstStyle/>
                    <a:p>
                      <a:r>
                        <a:rPr lang="en-US" sz="2000" dirty="0" smtClean="0">
                          <a:latin typeface="Times New Roman" pitchFamily="18" charset="0"/>
                          <a:cs typeface="Times New Roman" pitchFamily="18" charset="0"/>
                        </a:rPr>
                        <a:t>2)Power consumption is high</a:t>
                      </a:r>
                      <a:r>
                        <a:rPr lang="en-US" sz="2000" baseline="0" dirty="0" smtClean="0">
                          <a:latin typeface="Times New Roman" pitchFamily="18" charset="0"/>
                          <a:cs typeface="Times New Roman" pitchFamily="18" charset="0"/>
                        </a:rPr>
                        <a:t>   compared to parallel VD.</a:t>
                      </a:r>
                      <a:endParaRPr lang="en-US" sz="2000" dirty="0">
                        <a:latin typeface="Times New Roman" pitchFamily="18" charset="0"/>
                        <a:cs typeface="Times New Roman" pitchFamily="18" charset="0"/>
                      </a:endParaRPr>
                    </a:p>
                  </a:txBody>
                  <a:tcPr/>
                </a:tc>
              </a:tr>
              <a:tr h="1036320">
                <a:tc>
                  <a:txBody>
                    <a:bodyPr/>
                    <a:lstStyle/>
                    <a:p>
                      <a:r>
                        <a:rPr lang="en-US" sz="2000" dirty="0" smtClean="0"/>
                        <a:t>3)</a:t>
                      </a:r>
                      <a:r>
                        <a:rPr lang="en-US" sz="2000" dirty="0" smtClean="0">
                          <a:latin typeface="Times New Roman" pitchFamily="18" charset="0"/>
                          <a:cs typeface="Times New Roman" pitchFamily="18" charset="0"/>
                        </a:rPr>
                        <a:t>Throughput is increased by implementing</a:t>
                      </a:r>
                      <a:r>
                        <a:rPr lang="en-US" sz="2000" baseline="0" dirty="0" smtClean="0">
                          <a:latin typeface="Times New Roman" pitchFamily="18" charset="0"/>
                          <a:cs typeface="Times New Roman" pitchFamily="18" charset="0"/>
                        </a:rPr>
                        <a:t> pipelining technique.</a:t>
                      </a:r>
                      <a:endParaRPr lang="en-US" dirty="0"/>
                    </a:p>
                  </a:txBody>
                  <a:tcPr/>
                </a:tc>
                <a:tc>
                  <a:txBody>
                    <a:bodyPr/>
                    <a:lstStyle/>
                    <a:p>
                      <a:r>
                        <a:rPr lang="en-US" sz="2000" dirty="0" smtClean="0"/>
                        <a:t>3</a:t>
                      </a:r>
                      <a:r>
                        <a:rPr lang="en-US" dirty="0" smtClean="0"/>
                        <a:t>)</a:t>
                      </a:r>
                      <a:r>
                        <a:rPr lang="en-US" sz="2000" dirty="0" smtClean="0">
                          <a:latin typeface="Times New Roman" pitchFamily="18" charset="0"/>
                          <a:cs typeface="Times New Roman" pitchFamily="18" charset="0"/>
                        </a:rPr>
                        <a:t>Throughput</a:t>
                      </a:r>
                      <a:r>
                        <a:rPr lang="en-US" sz="2000" baseline="0" dirty="0" smtClean="0">
                          <a:latin typeface="Times New Roman" pitchFamily="18" charset="0"/>
                          <a:cs typeface="Times New Roman" pitchFamily="18" charset="0"/>
                        </a:rPr>
                        <a:t> is normal as we require  buffering of  information till previous data is transferred to ISOD unit.</a:t>
                      </a:r>
                      <a:endParaRPr lang="en-US" dirty="0"/>
                    </a:p>
                  </a:txBody>
                  <a:tcPr/>
                </a:tc>
              </a:tr>
              <a:tr h="1036320">
                <a:tc>
                  <a:txBody>
                    <a:bodyPr/>
                    <a:lstStyle/>
                    <a:p>
                      <a:r>
                        <a:rPr lang="en-US" sz="2000" dirty="0" smtClean="0">
                          <a:latin typeface="Times New Roman" pitchFamily="18" charset="0"/>
                          <a:cs typeface="Times New Roman" pitchFamily="18" charset="0"/>
                        </a:rPr>
                        <a:t>4)Selective update scheme </a:t>
                      </a:r>
                      <a:r>
                        <a:rPr lang="en-US" sz="2000" dirty="0" err="1" smtClean="0">
                          <a:latin typeface="Times New Roman" pitchFamily="18" charset="0"/>
                          <a:cs typeface="Times New Roman" pitchFamily="18" charset="0"/>
                        </a:rPr>
                        <a:t>i.e</a:t>
                      </a:r>
                      <a:r>
                        <a:rPr lang="en-US" sz="2000" dirty="0" smtClean="0">
                          <a:latin typeface="Times New Roman" pitchFamily="18" charset="0"/>
                          <a:cs typeface="Times New Roman" pitchFamily="18" charset="0"/>
                        </a:rPr>
                        <a:t>  vertical    arrangement of  registers to reduce switching activities.</a:t>
                      </a:r>
                      <a:endParaRPr lang="en-US" sz="2000" dirty="0">
                        <a:latin typeface="Times New Roman" pitchFamily="18" charset="0"/>
                        <a:cs typeface="Times New Roman" pitchFamily="18" charset="0"/>
                      </a:endParaRPr>
                    </a:p>
                  </a:txBody>
                  <a:tcPr/>
                </a:tc>
                <a:tc>
                  <a:txBody>
                    <a:bodyPr/>
                    <a:lstStyle/>
                    <a:p>
                      <a:r>
                        <a:rPr lang="en-US" sz="2000" dirty="0" smtClean="0">
                          <a:latin typeface="Times New Roman" pitchFamily="18" charset="0"/>
                          <a:cs typeface="Times New Roman" pitchFamily="18" charset="0"/>
                        </a:rPr>
                        <a:t>4)Shift</a:t>
                      </a:r>
                      <a:r>
                        <a:rPr lang="en-US" sz="2000" baseline="0" dirty="0" smtClean="0">
                          <a:latin typeface="Times New Roman" pitchFamily="18" charset="0"/>
                          <a:cs typeface="Times New Roman" pitchFamily="18" charset="0"/>
                        </a:rPr>
                        <a:t> update scheme </a:t>
                      </a:r>
                      <a:r>
                        <a:rPr lang="en-US" sz="2000" baseline="0" dirty="0" err="1" smtClean="0">
                          <a:latin typeface="Times New Roman" pitchFamily="18" charset="0"/>
                          <a:cs typeface="Times New Roman" pitchFamily="18" charset="0"/>
                        </a:rPr>
                        <a:t>i.e</a:t>
                      </a:r>
                      <a:r>
                        <a:rPr lang="en-US" sz="2000" baseline="0" dirty="0" smtClean="0">
                          <a:latin typeface="Times New Roman" pitchFamily="18" charset="0"/>
                          <a:cs typeface="Times New Roman" pitchFamily="18" charset="0"/>
                        </a:rPr>
                        <a:t>  horizontal arrangement of registers.</a:t>
                      </a:r>
                      <a:endParaRPr lang="en-US" sz="20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 SYSTEM MODELLING</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Autofit/>
          </a:bodyPr>
          <a:lstStyle/>
          <a:p>
            <a:pPr>
              <a:buFont typeface="Wingdings" pitchFamily="2" charset="2"/>
              <a:buChar char="Ø"/>
            </a:pPr>
            <a:r>
              <a:rPr lang="en-US" sz="2400" b="1" dirty="0" smtClean="0">
                <a:latin typeface="Times New Roman" pitchFamily="18" charset="0"/>
                <a:cs typeface="Times New Roman" pitchFamily="18" charset="0"/>
              </a:rPr>
              <a:t>Parameters:</a:t>
            </a:r>
          </a:p>
          <a:p>
            <a:pPr>
              <a:buFont typeface="Wingdings" pitchFamily="2" charset="2"/>
              <a:buChar char="Ø"/>
            </a:pPr>
            <a:r>
              <a:rPr lang="en-US" sz="2400" dirty="0" smtClean="0">
                <a:latin typeface="Times New Roman" pitchFamily="18" charset="0"/>
                <a:cs typeface="Times New Roman" pitchFamily="18" charset="0"/>
              </a:rPr>
              <a:t>In most real time application like audio and video applications the convolution codes are used for error correction. Convolution coding with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decoding is FEC  technique that is suited to a channel in which transmitted signal is corrupted mainly by white </a:t>
            </a:r>
            <a:r>
              <a:rPr lang="en-US" sz="2400" dirty="0" err="1" smtClean="0">
                <a:latin typeface="Times New Roman" pitchFamily="18" charset="0"/>
                <a:cs typeface="Times New Roman" pitchFamily="18" charset="0"/>
              </a:rPr>
              <a:t>gaussian</a:t>
            </a:r>
            <a:r>
              <a:rPr lang="en-US" sz="2400" dirty="0" smtClean="0">
                <a:latin typeface="Times New Roman" pitchFamily="18" charset="0"/>
                <a:cs typeface="Times New Roman" pitchFamily="18" charset="0"/>
              </a:rPr>
              <a:t> noise.</a:t>
            </a:r>
          </a:p>
          <a:p>
            <a:pPr>
              <a:buFont typeface="Wingdings" pitchFamily="2" charset="2"/>
              <a:buChar char="Ø"/>
            </a:pPr>
            <a:r>
              <a:rPr lang="en-US" sz="2400" dirty="0" smtClean="0">
                <a:latin typeface="Times New Roman" pitchFamily="18" charset="0"/>
                <a:cs typeface="Times New Roman" pitchFamily="18" charset="0"/>
              </a:rPr>
              <a:t>Convolution code parameters  are code rate ,generating polynomial, number of input bits, number of  output bits, and constraint length.</a:t>
            </a:r>
          </a:p>
          <a:p>
            <a:pPr>
              <a:buFont typeface="Wingdings" pitchFamily="2" charset="2"/>
              <a:buChar char="Ø"/>
            </a:pPr>
            <a:r>
              <a:rPr lang="en-US" sz="2400" dirty="0" smtClean="0">
                <a:latin typeface="Times New Roman" pitchFamily="18" charset="0"/>
                <a:cs typeface="Times New Roman" pitchFamily="18" charset="0"/>
              </a:rPr>
              <a:t>Code rate is number of transmitted bits per input bits </a:t>
            </a:r>
            <a:r>
              <a:rPr lang="en-US" sz="2400" dirty="0" err="1" smtClean="0">
                <a:latin typeface="Times New Roman" pitchFamily="18" charset="0"/>
                <a:cs typeface="Times New Roman" pitchFamily="18" charset="0"/>
              </a:rPr>
              <a:t>eg</a:t>
            </a:r>
            <a:r>
              <a:rPr lang="en-US" sz="2400" dirty="0" smtClean="0">
                <a:latin typeface="Times New Roman" pitchFamily="18" charset="0"/>
                <a:cs typeface="Times New Roman" pitchFamily="18" charset="0"/>
              </a:rPr>
              <a:t> . A rate ½  encodes 1 bit and produces two bits for transmission. Constraint length is length of  one generator polynomial  in bits .The higher it is more robust is the code</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fontScale="90000"/>
          </a:bodyPr>
          <a:lstStyle/>
          <a:p>
            <a:pPr algn="just"/>
            <a:r>
              <a:rPr lang="en-US" sz="2800" dirty="0" smtClean="0">
                <a:latin typeface="Times New Roman" pitchFamily="18" charset="0"/>
                <a:cs typeface="Times New Roman" pitchFamily="18" charset="0"/>
              </a:rPr>
              <a:t>     </a:t>
            </a:r>
            <a:r>
              <a:rPr lang="en-US" sz="3100" b="1" dirty="0" smtClean="0">
                <a:latin typeface="Times New Roman" pitchFamily="18" charset="0"/>
                <a:cs typeface="Times New Roman" pitchFamily="18" charset="0"/>
              </a:rPr>
              <a:t>Block Diagram of  </a:t>
            </a:r>
            <a:r>
              <a:rPr lang="en-US" sz="3100" b="1" dirty="0" err="1" smtClean="0">
                <a:latin typeface="Times New Roman" pitchFamily="18" charset="0"/>
                <a:cs typeface="Times New Roman" pitchFamily="18" charset="0"/>
              </a:rPr>
              <a:t>Viterbi</a:t>
            </a:r>
            <a:r>
              <a:rPr lang="en-US" sz="3100" b="1" dirty="0" smtClean="0">
                <a:latin typeface="Times New Roman" pitchFamily="18" charset="0"/>
                <a:cs typeface="Times New Roman" pitchFamily="18" charset="0"/>
              </a:rPr>
              <a:t>    Decoder(</a:t>
            </a:r>
            <a:r>
              <a:rPr lang="en-US" sz="3100" b="1" dirty="0" err="1" smtClean="0">
                <a:latin typeface="Times New Roman" pitchFamily="18" charset="0"/>
                <a:cs typeface="Times New Roman" pitchFamily="18" charset="0"/>
              </a:rPr>
              <a:t>Traceback</a:t>
            </a:r>
            <a:r>
              <a:rPr lang="en-US" sz="3100" b="1" dirty="0" smtClean="0">
                <a:latin typeface="Times New Roman" pitchFamily="18" charset="0"/>
                <a:cs typeface="Times New Roman" pitchFamily="18" charset="0"/>
              </a:rPr>
              <a:t>)</a:t>
            </a:r>
            <a:endParaRPr lang="en-US" sz="3100" b="1" dirty="0">
              <a:latin typeface="Times New Roman" pitchFamily="18" charset="0"/>
              <a:cs typeface="Times New Roman" pitchFamily="18" charset="0"/>
            </a:endParaRPr>
          </a:p>
        </p:txBody>
      </p:sp>
      <p:sp>
        <p:nvSpPr>
          <p:cNvPr id="4" name="Rectangle 3"/>
          <p:cNvSpPr/>
          <p:nvPr/>
        </p:nvSpPr>
        <p:spPr>
          <a:xfrm>
            <a:off x="3657600" y="2286000"/>
            <a:ext cx="167640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schemeClr val="tx1"/>
                </a:solidFill>
                <a:latin typeface="Times New Roman" pitchFamily="18" charset="0"/>
                <a:cs typeface="Times New Roman" pitchFamily="18" charset="0"/>
              </a:rPr>
              <a:t>Path metric  unit.</a:t>
            </a:r>
            <a:endParaRPr lang="en-US" dirty="0">
              <a:solidFill>
                <a:schemeClr val="tx1"/>
              </a:solidFill>
              <a:latin typeface="Times New Roman" pitchFamily="18" charset="0"/>
              <a:cs typeface="Times New Roman" pitchFamily="18" charset="0"/>
            </a:endParaRPr>
          </a:p>
        </p:txBody>
      </p:sp>
      <p:sp>
        <p:nvSpPr>
          <p:cNvPr id="6" name="Content Placeholder 5"/>
          <p:cNvSpPr>
            <a:spLocks noGrp="1"/>
          </p:cNvSpPr>
          <p:nvPr>
            <p:ph idx="1"/>
          </p:nvPr>
        </p:nvSpPr>
        <p:spPr>
          <a:xfrm>
            <a:off x="3657600" y="4114800"/>
            <a:ext cx="167640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buNone/>
            </a:pPr>
            <a:r>
              <a:rPr lang="en-US" sz="1600" dirty="0" smtClean="0">
                <a:solidFill>
                  <a:schemeClr val="tx1"/>
                </a:solidFill>
                <a:latin typeface="Times New Roman" pitchFamily="18" charset="0"/>
                <a:cs typeface="Times New Roman" pitchFamily="18" charset="0"/>
              </a:rPr>
              <a:t>    Add Compare Select Unit.</a:t>
            </a:r>
            <a:endParaRPr lang="en-US" sz="1600" dirty="0">
              <a:solidFill>
                <a:schemeClr val="tx1"/>
              </a:solidFill>
              <a:latin typeface="Times New Roman" pitchFamily="18" charset="0"/>
              <a:cs typeface="Times New Roman" pitchFamily="18" charset="0"/>
            </a:endParaRPr>
          </a:p>
        </p:txBody>
      </p:sp>
      <p:sp>
        <p:nvSpPr>
          <p:cNvPr id="7" name="Rectangle 6"/>
          <p:cNvSpPr/>
          <p:nvPr/>
        </p:nvSpPr>
        <p:spPr>
          <a:xfrm>
            <a:off x="6248400" y="4038600"/>
            <a:ext cx="152400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Survival memory unit.</a:t>
            </a:r>
            <a:endParaRPr lang="en-US" dirty="0">
              <a:solidFill>
                <a:schemeClr val="tx1"/>
              </a:solidFill>
              <a:latin typeface="Times New Roman" pitchFamily="18" charset="0"/>
              <a:cs typeface="Times New Roman" pitchFamily="18" charset="0"/>
            </a:endParaRPr>
          </a:p>
        </p:txBody>
      </p:sp>
      <p:sp>
        <p:nvSpPr>
          <p:cNvPr id="11" name="Rectangle 10"/>
          <p:cNvSpPr/>
          <p:nvPr/>
        </p:nvSpPr>
        <p:spPr>
          <a:xfrm>
            <a:off x="1295400" y="4267200"/>
            <a:ext cx="152400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Branch metric unit</a:t>
            </a:r>
          </a:p>
        </p:txBody>
      </p:sp>
      <p:cxnSp>
        <p:nvCxnSpPr>
          <p:cNvPr id="13" name="Straight Arrow Connector 12"/>
          <p:cNvCxnSpPr>
            <a:stCxn id="6" idx="3"/>
          </p:cNvCxnSpPr>
          <p:nvPr/>
        </p:nvCxnSpPr>
        <p:spPr>
          <a:xfrm>
            <a:off x="5334000" y="46482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91200" y="2667000"/>
            <a:ext cx="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334000" y="26670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34000" y="48768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200400" y="29718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200400" y="2971800"/>
            <a:ext cx="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6" idx="1"/>
          </p:cNvCxnSpPr>
          <p:nvPr/>
        </p:nvCxnSpPr>
        <p:spPr>
          <a:xfrm>
            <a:off x="3200400" y="46482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819400" y="4953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1" idx="1"/>
          </p:cNvCxnSpPr>
          <p:nvPr/>
        </p:nvCxnSpPr>
        <p:spPr>
          <a:xfrm>
            <a:off x="609600" y="48006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772400" y="4267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a:bodyPr>
          <a:lstStyle/>
          <a:p>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buFont typeface="Wingdings" pitchFamily="2" charset="2"/>
              <a:buChar char="§"/>
            </a:pPr>
            <a:endParaRPr lang="en-US" sz="2000" dirty="0" smtClean="0">
              <a:latin typeface="Times New Roman" pitchFamily="18" charset="0"/>
              <a:cs typeface="Times New Roman" pitchFamily="18" charset="0"/>
            </a:endParaRPr>
          </a:p>
          <a:p>
            <a:pPr>
              <a:buFont typeface="Wingdings" pitchFamily="2" charset="2"/>
              <a:buChar char="§"/>
            </a:pPr>
            <a:r>
              <a:rPr lang="en-US" sz="2500" dirty="0" smtClean="0">
                <a:latin typeface="Times New Roman" pitchFamily="18" charset="0"/>
                <a:cs typeface="Times New Roman" pitchFamily="18" charset="0"/>
              </a:rPr>
              <a:t>Parallel </a:t>
            </a:r>
            <a:r>
              <a:rPr lang="en-US" sz="2500" dirty="0" err="1" smtClean="0">
                <a:latin typeface="Times New Roman" pitchFamily="18" charset="0"/>
                <a:cs typeface="Times New Roman" pitchFamily="18" charset="0"/>
              </a:rPr>
              <a:t>Viterbi</a:t>
            </a:r>
            <a:r>
              <a:rPr lang="en-US" sz="2500" dirty="0" smtClean="0">
                <a:latin typeface="Times New Roman" pitchFamily="18" charset="0"/>
                <a:cs typeface="Times New Roman" pitchFamily="18" charset="0"/>
              </a:rPr>
              <a:t> Decoder is  created by dividing conventional </a:t>
            </a:r>
            <a:r>
              <a:rPr lang="en-US" sz="2500" dirty="0" err="1" smtClean="0">
                <a:latin typeface="Times New Roman" pitchFamily="18" charset="0"/>
                <a:cs typeface="Times New Roman" pitchFamily="18" charset="0"/>
              </a:rPr>
              <a:t>Viterbi</a:t>
            </a:r>
            <a:r>
              <a:rPr lang="en-US" sz="2500" dirty="0" smtClean="0">
                <a:latin typeface="Times New Roman" pitchFamily="18" charset="0"/>
                <a:cs typeface="Times New Roman" pitchFamily="18" charset="0"/>
              </a:rPr>
              <a:t> Decoder into clusters  each cluster  is having equal number of  states(12). We can also use pipelining technique in this decoder  such  that  instruction is fetched ,decoded and executed , in lesser number of  clock cycles.</a:t>
            </a:r>
          </a:p>
          <a:p>
            <a:pPr>
              <a:buNone/>
            </a:pPr>
            <a:endParaRPr lang="en-US" sz="2500" dirty="0" smtClean="0">
              <a:latin typeface="Times New Roman" pitchFamily="18" charset="0"/>
              <a:cs typeface="Times New Roman" pitchFamily="18" charset="0"/>
            </a:endParaRPr>
          </a:p>
          <a:p>
            <a:pPr>
              <a:buFont typeface="Wingdings" pitchFamily="2" charset="2"/>
              <a:buChar char="§"/>
            </a:pPr>
            <a:r>
              <a:rPr lang="en-US" sz="2500" dirty="0" smtClean="0">
                <a:latin typeface="Times New Roman" pitchFamily="18" charset="0"/>
                <a:cs typeface="Times New Roman" pitchFamily="18" charset="0"/>
              </a:rPr>
              <a:t>It increases the throughput  rate at the cost of increase in the area, power consumption depends on the clock frequency. Output of  each  parallel stage </a:t>
            </a:r>
            <a:r>
              <a:rPr lang="en-US" sz="2500" dirty="0" err="1" smtClean="0">
                <a:latin typeface="Times New Roman" pitchFamily="18" charset="0"/>
                <a:cs typeface="Times New Roman" pitchFamily="18" charset="0"/>
              </a:rPr>
              <a:t>i.e</a:t>
            </a:r>
            <a:r>
              <a:rPr lang="en-US" sz="2500" dirty="0" smtClean="0">
                <a:latin typeface="Times New Roman" pitchFamily="18" charset="0"/>
                <a:cs typeface="Times New Roman" pitchFamily="18" charset="0"/>
              </a:rPr>
              <a:t> survivor path is saved in registers.</a:t>
            </a:r>
          </a:p>
          <a:p>
            <a:pPr>
              <a:buFont typeface="Wingdings" pitchFamily="2" charset="2"/>
              <a:buChar char="§"/>
            </a:pPr>
            <a:endParaRPr lang="en-US" sz="2500" dirty="0" smtClean="0">
              <a:latin typeface="Times New Roman" pitchFamily="18" charset="0"/>
              <a:cs typeface="Times New Roman" pitchFamily="18" charset="0"/>
            </a:endParaRPr>
          </a:p>
          <a:p>
            <a:pPr>
              <a:buFont typeface="Wingdings" pitchFamily="2" charset="2"/>
              <a:buChar char="§"/>
            </a:pPr>
            <a:r>
              <a:rPr lang="en-US" sz="2500" dirty="0" err="1" smtClean="0">
                <a:latin typeface="Times New Roman" pitchFamily="18" charset="0"/>
                <a:cs typeface="Times New Roman" pitchFamily="18" charset="0"/>
              </a:rPr>
              <a:t>Viterbi</a:t>
            </a:r>
            <a:r>
              <a:rPr lang="en-US" sz="2500" dirty="0" smtClean="0">
                <a:latin typeface="Times New Roman" pitchFamily="18" charset="0"/>
                <a:cs typeface="Times New Roman" pitchFamily="18" charset="0"/>
              </a:rPr>
              <a:t> Decoder important units are:</a:t>
            </a:r>
          </a:p>
          <a:p>
            <a:pPr>
              <a:buFont typeface="Wingdings" pitchFamily="2" charset="2"/>
              <a:buChar char="§"/>
            </a:pPr>
            <a:r>
              <a:rPr lang="en-US" sz="2500" dirty="0" smtClean="0">
                <a:latin typeface="Times New Roman" pitchFamily="18" charset="0"/>
                <a:cs typeface="Times New Roman" pitchFamily="18" charset="0"/>
              </a:rPr>
              <a:t>Branch metric unit.</a:t>
            </a:r>
          </a:p>
          <a:p>
            <a:pPr>
              <a:buFont typeface="Wingdings" pitchFamily="2" charset="2"/>
              <a:buChar char="§"/>
            </a:pPr>
            <a:r>
              <a:rPr lang="en-US" sz="2500" dirty="0" smtClean="0">
                <a:latin typeface="Times New Roman" pitchFamily="18" charset="0"/>
                <a:cs typeface="Times New Roman" pitchFamily="18" charset="0"/>
              </a:rPr>
              <a:t>Path metric unit.</a:t>
            </a:r>
          </a:p>
          <a:p>
            <a:pPr>
              <a:buFont typeface="Wingdings" pitchFamily="2" charset="2"/>
              <a:buChar char="§"/>
            </a:pPr>
            <a:r>
              <a:rPr lang="en-US" sz="2500" dirty="0" smtClean="0">
                <a:latin typeface="Times New Roman" pitchFamily="18" charset="0"/>
                <a:cs typeface="Times New Roman" pitchFamily="18" charset="0"/>
              </a:rPr>
              <a:t>Survivor memory unit.</a:t>
            </a:r>
          </a:p>
          <a:p>
            <a:pPr>
              <a:buFont typeface="Wingdings" pitchFamily="2" charset="2"/>
              <a:buChar char="§"/>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DECODER(Register Exchange)</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lstStyle/>
          <a:p>
            <a:pPr>
              <a:buNone/>
            </a:pPr>
            <a:endParaRPr lang="en-US" dirty="0" smtClean="0"/>
          </a:p>
          <a:p>
            <a:pPr>
              <a:buNone/>
            </a:pPr>
            <a:endParaRPr lang="en-US" dirty="0" smtClean="0"/>
          </a:p>
          <a:p>
            <a:pPr>
              <a:buNone/>
            </a:pPr>
            <a:endParaRPr lang="en-US" dirty="0" smtClean="0"/>
          </a:p>
          <a:p>
            <a:pPr>
              <a:buNone/>
            </a:pPr>
            <a:r>
              <a:rPr lang="en-US" sz="1800" dirty="0" smtClean="0"/>
              <a:t>                          </a:t>
            </a:r>
            <a:r>
              <a:rPr lang="en-US" sz="1800" dirty="0" smtClean="0">
                <a:latin typeface="Times New Roman" pitchFamily="18" charset="0"/>
                <a:cs typeface="Times New Roman" pitchFamily="18" charset="0"/>
              </a:rPr>
              <a:t>Figure2:- Block diagram of </a:t>
            </a:r>
            <a:r>
              <a:rPr lang="en-US" sz="1800" dirty="0" err="1" smtClean="0">
                <a:latin typeface="Times New Roman" pitchFamily="18" charset="0"/>
                <a:cs typeface="Times New Roman" pitchFamily="18" charset="0"/>
              </a:rPr>
              <a:t>Viterbi</a:t>
            </a:r>
            <a:r>
              <a:rPr lang="en-US" sz="1800" dirty="0" smtClean="0">
                <a:latin typeface="Times New Roman" pitchFamily="18" charset="0"/>
                <a:cs typeface="Times New Roman" pitchFamily="18" charset="0"/>
              </a:rPr>
              <a:t>  Decoder.</a:t>
            </a:r>
          </a:p>
          <a:p>
            <a:pPr>
              <a:buNone/>
            </a:pPr>
            <a:endParaRPr lang="en-US" sz="1800" dirty="0" smtClean="0">
              <a:latin typeface="Times New Roman" pitchFamily="18" charset="0"/>
              <a:cs typeface="Times New Roman" pitchFamily="18" charset="0"/>
            </a:endParaRPr>
          </a:p>
          <a:p>
            <a:pPr algn="just">
              <a:buFont typeface="Wingdings" pitchFamily="2" charset="2"/>
              <a:buChar char="Ø"/>
            </a:pP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consist of following blocks.</a:t>
            </a:r>
          </a:p>
          <a:p>
            <a:pPr algn="just">
              <a:buFont typeface="Wingdings" pitchFamily="2" charset="2"/>
              <a:buChar char="Ø"/>
            </a:pPr>
            <a:r>
              <a:rPr lang="en-US" sz="2400" dirty="0" smtClean="0">
                <a:latin typeface="Times New Roman" pitchFamily="18" charset="0"/>
                <a:cs typeface="Times New Roman" pitchFamily="18" charset="0"/>
              </a:rPr>
              <a:t>Branch metric computer.</a:t>
            </a:r>
          </a:p>
          <a:p>
            <a:pPr algn="just">
              <a:buFont typeface="Wingdings" pitchFamily="2" charset="2"/>
              <a:buChar char="Ø"/>
            </a:pPr>
            <a:r>
              <a:rPr lang="en-US" sz="2400" dirty="0" smtClean="0">
                <a:latin typeface="Times New Roman" pitchFamily="18" charset="0"/>
                <a:cs typeface="Times New Roman" pitchFamily="18" charset="0"/>
              </a:rPr>
              <a:t>Path metric updating and storage.</a:t>
            </a:r>
          </a:p>
          <a:p>
            <a:pPr algn="just">
              <a:buFont typeface="Wingdings" pitchFamily="2" charset="2"/>
              <a:buChar char="Ø"/>
            </a:pPr>
            <a:r>
              <a:rPr lang="en-US" sz="2400" dirty="0" smtClean="0">
                <a:latin typeface="Times New Roman" pitchFamily="18" charset="0"/>
                <a:cs typeface="Times New Roman" pitchFamily="18" charset="0"/>
              </a:rPr>
              <a:t>Information sequence update register.</a:t>
            </a:r>
          </a:p>
          <a:p>
            <a:pPr algn="just">
              <a:buFont typeface="Wingdings" pitchFamily="2" charset="2"/>
              <a:buChar char="Ø"/>
            </a:pPr>
            <a:r>
              <a:rPr lang="en-US" sz="2400" dirty="0" smtClean="0">
                <a:latin typeface="Times New Roman" pitchFamily="18" charset="0"/>
                <a:cs typeface="Times New Roman" pitchFamily="18" charset="0"/>
              </a:rPr>
              <a:t>Information sequence output decision.</a:t>
            </a:r>
          </a:p>
          <a:p>
            <a:pPr algn="just">
              <a:buNone/>
            </a:pPr>
            <a:endParaRPr lang="en-US" sz="2400" dirty="0" smtClean="0">
              <a:latin typeface="Times New Roman" pitchFamily="18" charset="0"/>
              <a:cs typeface="Times New Roman" pitchFamily="18" charset="0"/>
            </a:endParaRPr>
          </a:p>
        </p:txBody>
      </p:sp>
      <p:sp>
        <p:nvSpPr>
          <p:cNvPr id="4" name="Rectangle 3"/>
          <p:cNvSpPr/>
          <p:nvPr/>
        </p:nvSpPr>
        <p:spPr>
          <a:xfrm>
            <a:off x="838200" y="1828800"/>
            <a:ext cx="13716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Branch  metric </a:t>
            </a:r>
          </a:p>
          <a:p>
            <a:pPr algn="ctr"/>
            <a:r>
              <a:rPr lang="en-US" sz="1400" dirty="0" smtClean="0">
                <a:solidFill>
                  <a:schemeClr val="tx1"/>
                </a:solidFill>
              </a:rPr>
              <a:t>Computer.</a:t>
            </a:r>
            <a:endParaRPr lang="en-US" sz="1400" dirty="0">
              <a:solidFill>
                <a:schemeClr val="tx1"/>
              </a:solidFill>
            </a:endParaRPr>
          </a:p>
        </p:txBody>
      </p:sp>
      <p:sp>
        <p:nvSpPr>
          <p:cNvPr id="5" name="Rectangle 4"/>
          <p:cNvSpPr/>
          <p:nvPr/>
        </p:nvSpPr>
        <p:spPr>
          <a:xfrm>
            <a:off x="2895600" y="1828800"/>
            <a:ext cx="13716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Path Metric Updating and Storage.</a:t>
            </a:r>
            <a:endParaRPr lang="en-US" sz="1400" dirty="0">
              <a:solidFill>
                <a:schemeClr val="tx1"/>
              </a:solidFill>
            </a:endParaRPr>
          </a:p>
        </p:txBody>
      </p:sp>
      <p:sp>
        <p:nvSpPr>
          <p:cNvPr id="6" name="Rectangle 5"/>
          <p:cNvSpPr/>
          <p:nvPr/>
        </p:nvSpPr>
        <p:spPr>
          <a:xfrm>
            <a:off x="4800600" y="1828800"/>
            <a:ext cx="13716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Information sequence updating and storage.</a:t>
            </a:r>
            <a:endParaRPr lang="en-US" sz="1400" dirty="0">
              <a:solidFill>
                <a:schemeClr val="tx1"/>
              </a:solidFill>
            </a:endParaRPr>
          </a:p>
        </p:txBody>
      </p:sp>
      <p:sp>
        <p:nvSpPr>
          <p:cNvPr id="7" name="Rectangle 6"/>
          <p:cNvSpPr/>
          <p:nvPr/>
        </p:nvSpPr>
        <p:spPr>
          <a:xfrm>
            <a:off x="6934200" y="1828800"/>
            <a:ext cx="13716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Information sequence output decisions.</a:t>
            </a:r>
            <a:endParaRPr lang="en-US" sz="1400" dirty="0">
              <a:solidFill>
                <a:schemeClr val="tx1"/>
              </a:solidFill>
            </a:endParaRPr>
          </a:p>
        </p:txBody>
      </p:sp>
      <p:cxnSp>
        <p:nvCxnSpPr>
          <p:cNvPr id="9" name="Straight Arrow Connector 8"/>
          <p:cNvCxnSpPr>
            <a:endCxn id="4" idx="1"/>
          </p:cNvCxnSpPr>
          <p:nvPr/>
        </p:nvCxnSpPr>
        <p:spPr>
          <a:xfrm>
            <a:off x="381000" y="2286000"/>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3"/>
            <a:endCxn id="5" idx="1"/>
          </p:cNvCxnSpPr>
          <p:nvPr/>
        </p:nvCxnSpPr>
        <p:spPr>
          <a:xfrm>
            <a:off x="2209800" y="22860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6" idx="1"/>
          </p:cNvCxnSpPr>
          <p:nvPr/>
        </p:nvCxnSpPr>
        <p:spPr>
          <a:xfrm>
            <a:off x="4267200" y="2286000"/>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7" idx="1"/>
          </p:cNvCxnSpPr>
          <p:nvPr/>
        </p:nvCxnSpPr>
        <p:spPr>
          <a:xfrm>
            <a:off x="6172200" y="22860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p:cNvCxnSpPr>
          <p:nvPr/>
        </p:nvCxnSpPr>
        <p:spPr>
          <a:xfrm>
            <a:off x="8305800" y="2286000"/>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CONTENTS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buFont typeface="Wingdings" pitchFamily="2" charset="2"/>
              <a:buChar char="Ø"/>
            </a:pPr>
            <a:r>
              <a:rPr lang="en-US" sz="2400" dirty="0" smtClean="0">
                <a:latin typeface="Times New Roman" pitchFamily="18" charset="0"/>
                <a:cs typeface="Times New Roman" pitchFamily="18" charset="0"/>
              </a:rPr>
              <a:t>Introduction.</a:t>
            </a:r>
          </a:p>
          <a:p>
            <a:pPr>
              <a:buFont typeface="Wingdings" pitchFamily="2" charset="2"/>
              <a:buChar char="Ø"/>
            </a:pPr>
            <a:r>
              <a:rPr lang="en-US" sz="2400" dirty="0" smtClean="0">
                <a:latin typeface="Times New Roman" pitchFamily="18" charset="0"/>
                <a:cs typeface="Times New Roman" pitchFamily="18" charset="0"/>
              </a:rPr>
              <a:t>ATSC system block diagram.</a:t>
            </a:r>
          </a:p>
          <a:p>
            <a:pPr>
              <a:buFont typeface="Wingdings" pitchFamily="2" charset="2"/>
              <a:buChar char="Ø"/>
            </a:pPr>
            <a:r>
              <a:rPr lang="en-US" sz="2400" dirty="0" smtClean="0">
                <a:latin typeface="Times New Roman" pitchFamily="18" charset="0"/>
                <a:cs typeface="Times New Roman" pitchFamily="18" charset="0"/>
              </a:rPr>
              <a:t>Motivation and objective.</a:t>
            </a:r>
          </a:p>
          <a:p>
            <a:pPr>
              <a:buFont typeface="Wingdings" pitchFamily="2" charset="2"/>
              <a:buChar char="Ø"/>
            </a:pPr>
            <a:r>
              <a:rPr lang="en-US" sz="2400" dirty="0" smtClean="0">
                <a:latin typeface="Times New Roman" pitchFamily="18" charset="0"/>
                <a:cs typeface="Times New Roman" pitchFamily="18" charset="0"/>
              </a:rPr>
              <a:t>Literature Survey.</a:t>
            </a:r>
          </a:p>
          <a:p>
            <a:pPr>
              <a:buFont typeface="Wingdings" pitchFamily="2" charset="2"/>
              <a:buChar char="Ø"/>
            </a:pPr>
            <a:r>
              <a:rPr lang="en-US" sz="2400" dirty="0" smtClean="0">
                <a:latin typeface="Times New Roman" pitchFamily="18" charset="0"/>
                <a:cs typeface="Times New Roman" pitchFamily="18" charset="0"/>
              </a:rPr>
              <a:t>ATSC DTV and Analog TV system.</a:t>
            </a:r>
          </a:p>
          <a:p>
            <a:pPr>
              <a:buFont typeface="Wingdings" pitchFamily="2" charset="2"/>
              <a:buChar char="Ø"/>
            </a:pPr>
            <a:r>
              <a:rPr lang="en-US" sz="2400" dirty="0" smtClean="0">
                <a:latin typeface="Times New Roman" pitchFamily="18" charset="0"/>
                <a:cs typeface="Times New Roman" pitchFamily="18" charset="0"/>
              </a:rPr>
              <a:t>System </a:t>
            </a:r>
            <a:r>
              <a:rPr lang="en-US" sz="2400" dirty="0" err="1" smtClean="0">
                <a:latin typeface="Times New Roman" pitchFamily="18" charset="0"/>
                <a:cs typeface="Times New Roman" pitchFamily="18" charset="0"/>
              </a:rPr>
              <a:t>Modelling</a:t>
            </a:r>
            <a:r>
              <a:rPr lang="en-US" sz="2400" dirty="0" smtClean="0">
                <a:latin typeface="Times New Roman" pitchFamily="18" charset="0"/>
                <a:cs typeface="Times New Roman" pitchFamily="18" charset="0"/>
              </a:rPr>
              <a:t>.</a:t>
            </a:r>
          </a:p>
          <a:p>
            <a:pPr>
              <a:buFont typeface="Wingdings" pitchFamily="2" charset="2"/>
              <a:buChar char="Ø"/>
            </a:pPr>
            <a:r>
              <a:rPr lang="en-US" sz="2400" dirty="0" smtClean="0">
                <a:latin typeface="Times New Roman" pitchFamily="18" charset="0"/>
                <a:cs typeface="Times New Roman" pitchFamily="18" charset="0"/>
              </a:rPr>
              <a:t>Encoder and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block diagram.</a:t>
            </a:r>
          </a:p>
          <a:p>
            <a:pPr>
              <a:buFont typeface="Wingdings" pitchFamily="2" charset="2"/>
              <a:buChar char="Ø"/>
            </a:pPr>
            <a:r>
              <a:rPr lang="en-US" sz="2400" dirty="0" smtClean="0">
                <a:latin typeface="Times New Roman" pitchFamily="18" charset="0"/>
                <a:cs typeface="Times New Roman" pitchFamily="18" charset="0"/>
              </a:rPr>
              <a:t>Project and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Flow chart.</a:t>
            </a:r>
          </a:p>
          <a:p>
            <a:pPr>
              <a:buFont typeface="Wingdings" pitchFamily="2" charset="2"/>
              <a:buChar char="Ø"/>
            </a:pP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Algorithm.</a:t>
            </a:r>
          </a:p>
          <a:p>
            <a:pPr>
              <a:buFont typeface="Wingdings" pitchFamily="2" charset="2"/>
              <a:buChar char="Ø"/>
            </a:pPr>
            <a:r>
              <a:rPr lang="en-US" sz="2400" dirty="0" smtClean="0">
                <a:latin typeface="Times New Roman" pitchFamily="18" charset="0"/>
                <a:cs typeface="Times New Roman" pitchFamily="18" charset="0"/>
              </a:rPr>
              <a:t>Result and conclusion.</a:t>
            </a:r>
          </a:p>
          <a:p>
            <a:pPr>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DECODER</a:t>
            </a:r>
            <a:br>
              <a:rPr lang="en-US" sz="2800" b="1" dirty="0" smtClean="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fontScale="92500" lnSpcReduction="20000"/>
          </a:bodyPr>
          <a:lstStyle/>
          <a:p>
            <a:pPr>
              <a:buNone/>
            </a:pPr>
            <a:endParaRPr lang="en-US" sz="1400" dirty="0" smtClean="0"/>
          </a:p>
          <a:p>
            <a:pPr>
              <a:buNone/>
            </a:pPr>
            <a:endParaRPr lang="en-US" sz="1400" dirty="0" smtClean="0"/>
          </a:p>
          <a:p>
            <a:pPr>
              <a:buNone/>
            </a:pPr>
            <a:endParaRPr lang="en-US" sz="1400" dirty="0" smtClean="0"/>
          </a:p>
          <a:p>
            <a:pPr>
              <a:buNone/>
            </a:pPr>
            <a:endParaRPr lang="en-US" sz="1400" dirty="0" smtClean="0"/>
          </a:p>
          <a:p>
            <a:pPr>
              <a:buNone/>
            </a:pPr>
            <a:r>
              <a:rPr lang="en-US" sz="1400" dirty="0" smtClean="0">
                <a:latin typeface="Times New Roman" pitchFamily="18" charset="0"/>
                <a:cs typeface="Times New Roman" pitchFamily="18" charset="0"/>
              </a:rPr>
              <a:t>     From BMC</a:t>
            </a:r>
          </a:p>
          <a:p>
            <a:pPr>
              <a:buNone/>
            </a:pPr>
            <a:r>
              <a:rPr lang="en-US" dirty="0" smtClean="0"/>
              <a:t>                                                                      </a:t>
            </a:r>
            <a:r>
              <a:rPr lang="en-US" sz="1400" dirty="0" smtClean="0">
                <a:latin typeface="Times New Roman" pitchFamily="18" charset="0"/>
                <a:cs typeface="Times New Roman" pitchFamily="18" charset="0"/>
              </a:rPr>
              <a:t>To  ISUS</a:t>
            </a:r>
          </a:p>
          <a:p>
            <a:pPr>
              <a:buNone/>
            </a:pPr>
            <a:endParaRPr lang="en-US" dirty="0" smtClean="0">
              <a:latin typeface="Times New Roman" pitchFamily="18" charset="0"/>
              <a:cs typeface="Times New Roman" pitchFamily="18" charset="0"/>
            </a:endParaRPr>
          </a:p>
          <a:p>
            <a:pPr>
              <a:buNone/>
            </a:pPr>
            <a:endParaRPr lang="en-US" dirty="0" smtClean="0"/>
          </a:p>
          <a:p>
            <a:pPr>
              <a:buNone/>
            </a:pPr>
            <a:r>
              <a:rPr lang="en-US" dirty="0" smtClean="0"/>
              <a:t>           </a:t>
            </a:r>
          </a:p>
          <a:p>
            <a:pPr>
              <a:buNone/>
            </a:pPr>
            <a:r>
              <a:rPr lang="en-US" dirty="0" smtClean="0"/>
              <a:t>                       </a:t>
            </a:r>
            <a:endParaRPr lang="en-US" sz="18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                          Figure3:- Add compare select unit of VD.</a:t>
            </a:r>
          </a:p>
          <a:p>
            <a:pPr>
              <a:buNone/>
            </a:pPr>
            <a:r>
              <a:rPr lang="en-US" sz="2600" dirty="0" smtClean="0">
                <a:latin typeface="Times New Roman" pitchFamily="18" charset="0"/>
                <a:cs typeface="Times New Roman" pitchFamily="18" charset="0"/>
              </a:rPr>
              <a:t>    Comparison between two path metrics is done and one with least value of path metric is selected.</a:t>
            </a:r>
          </a:p>
          <a:p>
            <a:pPr>
              <a:buNone/>
            </a:pPr>
            <a:r>
              <a:rPr lang="en-US" sz="2600" dirty="0" smtClean="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4" name="Oval 3"/>
          <p:cNvSpPr/>
          <p:nvPr/>
        </p:nvSpPr>
        <p:spPr>
          <a:xfrm>
            <a:off x="1981200" y="1676400"/>
            <a:ext cx="5334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t>
            </a:r>
            <a:endParaRPr lang="en-US" sz="2400" dirty="0">
              <a:solidFill>
                <a:schemeClr val="tx1"/>
              </a:solidFill>
            </a:endParaRPr>
          </a:p>
        </p:txBody>
      </p:sp>
      <p:sp>
        <p:nvSpPr>
          <p:cNvPr id="5" name="Oval 4"/>
          <p:cNvSpPr/>
          <p:nvPr/>
        </p:nvSpPr>
        <p:spPr>
          <a:xfrm>
            <a:off x="1981200" y="4114800"/>
            <a:ext cx="5334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t>
            </a:r>
            <a:endParaRPr lang="en-US" sz="2400" dirty="0">
              <a:solidFill>
                <a:schemeClr val="tx1"/>
              </a:solidFill>
            </a:endParaRPr>
          </a:p>
        </p:txBody>
      </p:sp>
      <p:sp>
        <p:nvSpPr>
          <p:cNvPr id="6" name="Rectangle 5"/>
          <p:cNvSpPr/>
          <p:nvPr/>
        </p:nvSpPr>
        <p:spPr>
          <a:xfrm>
            <a:off x="1905000" y="2971800"/>
            <a:ext cx="762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PMA</a:t>
            </a:r>
            <a:endParaRPr lang="en-US" dirty="0">
              <a:solidFill>
                <a:schemeClr val="tx1"/>
              </a:solidFill>
            </a:endParaRPr>
          </a:p>
        </p:txBody>
      </p:sp>
      <p:sp>
        <p:nvSpPr>
          <p:cNvPr id="7" name="Rectangle 6"/>
          <p:cNvSpPr/>
          <p:nvPr/>
        </p:nvSpPr>
        <p:spPr>
          <a:xfrm>
            <a:off x="3657600" y="2971800"/>
            <a:ext cx="1219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Compare</a:t>
            </a:r>
            <a:endParaRPr lang="en-US" dirty="0">
              <a:solidFill>
                <a:schemeClr val="tx1"/>
              </a:solidFill>
            </a:endParaRPr>
          </a:p>
        </p:txBody>
      </p:sp>
      <p:sp>
        <p:nvSpPr>
          <p:cNvPr id="8" name="Rectangle 7"/>
          <p:cNvSpPr/>
          <p:nvPr/>
        </p:nvSpPr>
        <p:spPr>
          <a:xfrm>
            <a:off x="5486400" y="1371600"/>
            <a:ext cx="838200" cy="3352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Mux</a:t>
            </a:r>
            <a:endParaRPr lang="en-US" dirty="0" smtClean="0">
              <a:solidFill>
                <a:schemeClr val="tx1"/>
              </a:solidFill>
            </a:endParaRPr>
          </a:p>
          <a:p>
            <a:pPr algn="ctr"/>
            <a:r>
              <a:rPr lang="en-US" dirty="0" smtClean="0">
                <a:solidFill>
                  <a:schemeClr val="tx1"/>
                </a:solidFill>
              </a:rPr>
              <a:t>2 to 1</a:t>
            </a:r>
            <a:endParaRPr lang="en-US" dirty="0">
              <a:solidFill>
                <a:schemeClr val="tx1"/>
              </a:solidFill>
            </a:endParaRPr>
          </a:p>
        </p:txBody>
      </p:sp>
      <p:cxnSp>
        <p:nvCxnSpPr>
          <p:cNvPr id="14" name="Straight Arrow Connector 13"/>
          <p:cNvCxnSpPr>
            <a:endCxn id="4" idx="2"/>
          </p:cNvCxnSpPr>
          <p:nvPr/>
        </p:nvCxnSpPr>
        <p:spPr>
          <a:xfrm flipV="1">
            <a:off x="1219200" y="1943100"/>
            <a:ext cx="7620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6"/>
          </p:cNvCxnSpPr>
          <p:nvPr/>
        </p:nvCxnSpPr>
        <p:spPr>
          <a:xfrm flipV="1">
            <a:off x="2514600" y="1905000"/>
            <a:ext cx="29718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5" idx="2"/>
          </p:cNvCxnSpPr>
          <p:nvPr/>
        </p:nvCxnSpPr>
        <p:spPr>
          <a:xfrm flipV="1">
            <a:off x="1447800" y="4381500"/>
            <a:ext cx="5334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6"/>
          </p:cNvCxnSpPr>
          <p:nvPr/>
        </p:nvCxnSpPr>
        <p:spPr>
          <a:xfrm>
            <a:off x="2514600" y="4381500"/>
            <a:ext cx="29718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7" idx="0"/>
          </p:cNvCxnSpPr>
          <p:nvPr/>
        </p:nvCxnSpPr>
        <p:spPr>
          <a:xfrm>
            <a:off x="4267200" y="1905000"/>
            <a:ext cx="0" cy="1066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7" idx="2"/>
          </p:cNvCxnSpPr>
          <p:nvPr/>
        </p:nvCxnSpPr>
        <p:spPr>
          <a:xfrm flipV="1">
            <a:off x="4267200" y="3429000"/>
            <a:ext cx="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3"/>
          </p:cNvCxnSpPr>
          <p:nvPr/>
        </p:nvCxnSpPr>
        <p:spPr>
          <a:xfrm>
            <a:off x="4876800" y="3200400"/>
            <a:ext cx="609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 idx="1"/>
            <a:endCxn id="6" idx="3"/>
          </p:cNvCxnSpPr>
          <p:nvPr/>
        </p:nvCxnSpPr>
        <p:spPr>
          <a:xfrm flipH="1">
            <a:off x="2667000" y="32004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0"/>
          </p:cNvCxnSpPr>
          <p:nvPr/>
        </p:nvCxnSpPr>
        <p:spPr>
          <a:xfrm flipV="1">
            <a:off x="2286000" y="2209800"/>
            <a:ext cx="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2"/>
            <a:endCxn id="5" idx="0"/>
          </p:cNvCxnSpPr>
          <p:nvPr/>
        </p:nvCxnSpPr>
        <p:spPr>
          <a:xfrm flipH="1">
            <a:off x="2247900" y="3429000"/>
            <a:ext cx="381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p:cNvCxnSpPr>
          <p:nvPr/>
        </p:nvCxnSpPr>
        <p:spPr>
          <a:xfrm>
            <a:off x="6324600" y="3048000"/>
            <a:ext cx="1219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800" b="1" dirty="0" smtClean="0">
                <a:latin typeface="Times New Roman" pitchFamily="18" charset="0"/>
                <a:cs typeface="Times New Roman" pitchFamily="18" charset="0"/>
              </a:rPr>
              <a:t>VITERBI DECODER ISUS UNIT</a:t>
            </a:r>
            <a:endParaRPr lang="en-US" sz="2800" b="1" dirty="0">
              <a:latin typeface="Times New Roman" pitchFamily="18" charset="0"/>
              <a:cs typeface="Times New Roman" pitchFamily="18" charset="0"/>
            </a:endParaRPr>
          </a:p>
        </p:txBody>
      </p:sp>
      <p:sp>
        <p:nvSpPr>
          <p:cNvPr id="4" name="Rectangle 3"/>
          <p:cNvSpPr/>
          <p:nvPr/>
        </p:nvSpPr>
        <p:spPr>
          <a:xfrm>
            <a:off x="2057400" y="1524000"/>
            <a:ext cx="1219200" cy="3733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Register</a:t>
            </a:r>
          </a:p>
          <a:p>
            <a:pPr algn="ctr"/>
            <a:r>
              <a:rPr lang="en-US" dirty="0" smtClean="0">
                <a:solidFill>
                  <a:schemeClr val="tx1"/>
                </a:solidFill>
              </a:rPr>
              <a:t>Updating</a:t>
            </a:r>
          </a:p>
          <a:p>
            <a:pPr algn="ctr"/>
            <a:r>
              <a:rPr lang="en-US" dirty="0" smtClean="0">
                <a:solidFill>
                  <a:schemeClr val="tx1"/>
                </a:solidFill>
              </a:rPr>
              <a:t>Controller.</a:t>
            </a:r>
            <a:endParaRPr lang="en-US" dirty="0">
              <a:solidFill>
                <a:schemeClr val="tx1"/>
              </a:solidFill>
            </a:endParaRPr>
          </a:p>
        </p:txBody>
      </p:sp>
      <p:sp>
        <p:nvSpPr>
          <p:cNvPr id="5" name="Rectangle 4"/>
          <p:cNvSpPr/>
          <p:nvPr/>
        </p:nvSpPr>
        <p:spPr>
          <a:xfrm>
            <a:off x="533400" y="1447800"/>
            <a:ext cx="914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PMUS</a:t>
            </a:r>
            <a:endParaRPr lang="en-US" sz="1400" dirty="0">
              <a:solidFill>
                <a:schemeClr val="tx1"/>
              </a:solidFill>
            </a:endParaRPr>
          </a:p>
        </p:txBody>
      </p:sp>
      <p:sp>
        <p:nvSpPr>
          <p:cNvPr id="6" name="Rectangle 5"/>
          <p:cNvSpPr/>
          <p:nvPr/>
        </p:nvSpPr>
        <p:spPr>
          <a:xfrm>
            <a:off x="457200" y="2590800"/>
            <a:ext cx="914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PMUS</a:t>
            </a:r>
            <a:endParaRPr lang="en-US" sz="1400" dirty="0">
              <a:solidFill>
                <a:schemeClr val="tx1"/>
              </a:solidFill>
            </a:endParaRPr>
          </a:p>
        </p:txBody>
      </p:sp>
      <p:sp>
        <p:nvSpPr>
          <p:cNvPr id="8" name="Rectangle 7"/>
          <p:cNvSpPr/>
          <p:nvPr/>
        </p:nvSpPr>
        <p:spPr>
          <a:xfrm>
            <a:off x="457200" y="3657600"/>
            <a:ext cx="914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PMUS</a:t>
            </a:r>
            <a:endParaRPr lang="en-US" sz="1400" dirty="0">
              <a:solidFill>
                <a:schemeClr val="tx1"/>
              </a:solidFill>
            </a:endParaRPr>
          </a:p>
        </p:txBody>
      </p:sp>
      <p:sp>
        <p:nvSpPr>
          <p:cNvPr id="9" name="Rectangle 8"/>
          <p:cNvSpPr/>
          <p:nvPr/>
        </p:nvSpPr>
        <p:spPr>
          <a:xfrm>
            <a:off x="457200" y="4648200"/>
            <a:ext cx="914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PMUS</a:t>
            </a:r>
            <a:endParaRPr lang="en-US" sz="1400" dirty="0">
              <a:solidFill>
                <a:schemeClr val="tx1"/>
              </a:solidFill>
            </a:endParaRPr>
          </a:p>
        </p:txBody>
      </p:sp>
      <p:sp>
        <p:nvSpPr>
          <p:cNvPr id="10" name="Rectangle 9"/>
          <p:cNvSpPr/>
          <p:nvPr/>
        </p:nvSpPr>
        <p:spPr>
          <a:xfrm>
            <a:off x="4038600" y="1524000"/>
            <a:ext cx="26670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FF#0  to  FF #15</a:t>
            </a:r>
            <a:endParaRPr lang="en-US" sz="1400" dirty="0">
              <a:solidFill>
                <a:schemeClr val="tx1"/>
              </a:solidFill>
            </a:endParaRPr>
          </a:p>
        </p:txBody>
      </p:sp>
      <p:sp>
        <p:nvSpPr>
          <p:cNvPr id="11" name="Rectangle 10"/>
          <p:cNvSpPr/>
          <p:nvPr/>
        </p:nvSpPr>
        <p:spPr>
          <a:xfrm>
            <a:off x="4038600" y="2514600"/>
            <a:ext cx="26670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FF#0   to   FF#15</a:t>
            </a:r>
            <a:endParaRPr lang="en-US" sz="1400" dirty="0">
              <a:solidFill>
                <a:schemeClr val="tx1"/>
              </a:solidFill>
            </a:endParaRPr>
          </a:p>
        </p:txBody>
      </p:sp>
      <p:sp>
        <p:nvSpPr>
          <p:cNvPr id="12" name="Rectangle 11"/>
          <p:cNvSpPr/>
          <p:nvPr/>
        </p:nvSpPr>
        <p:spPr>
          <a:xfrm>
            <a:off x="4038600" y="3733800"/>
            <a:ext cx="26670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FF#0  to  FF#15</a:t>
            </a:r>
            <a:endParaRPr lang="en-US" sz="1400" dirty="0">
              <a:solidFill>
                <a:schemeClr val="tx1"/>
              </a:solidFill>
            </a:endParaRPr>
          </a:p>
        </p:txBody>
      </p:sp>
      <p:sp>
        <p:nvSpPr>
          <p:cNvPr id="13" name="Rectangle 12"/>
          <p:cNvSpPr/>
          <p:nvPr/>
        </p:nvSpPr>
        <p:spPr>
          <a:xfrm>
            <a:off x="4038600" y="4800600"/>
            <a:ext cx="26670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FF#0   to  FF#15                                                                                                                                                                                                      </a:t>
            </a:r>
          </a:p>
        </p:txBody>
      </p:sp>
      <p:sp>
        <p:nvSpPr>
          <p:cNvPr id="14" name="Up-Down Arrow 13"/>
          <p:cNvSpPr/>
          <p:nvPr/>
        </p:nvSpPr>
        <p:spPr>
          <a:xfrm flipH="1">
            <a:off x="5181599" y="1981200"/>
            <a:ext cx="304800" cy="533400"/>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5181600" y="3048000"/>
            <a:ext cx="304800" cy="685800"/>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p:cNvSpPr/>
          <p:nvPr/>
        </p:nvSpPr>
        <p:spPr>
          <a:xfrm>
            <a:off x="5181600" y="4267200"/>
            <a:ext cx="304800" cy="533400"/>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5410200" y="2133600"/>
            <a:ext cx="251460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10200" y="3276600"/>
            <a:ext cx="251460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10200" y="4419600"/>
            <a:ext cx="251460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848600" y="2133600"/>
            <a:ext cx="152400" cy="3733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90800" y="5715000"/>
            <a:ext cx="541020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14600" y="5257800"/>
            <a:ext cx="152400" cy="609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5" idx="3"/>
          </p:cNvCxnSpPr>
          <p:nvPr/>
        </p:nvCxnSpPr>
        <p:spPr>
          <a:xfrm flipV="1">
            <a:off x="1447800" y="1752600"/>
            <a:ext cx="6096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6" idx="3"/>
          </p:cNvCxnSpPr>
          <p:nvPr/>
        </p:nvCxnSpPr>
        <p:spPr>
          <a:xfrm flipV="1">
            <a:off x="1371600" y="2895600"/>
            <a:ext cx="6858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3"/>
          </p:cNvCxnSpPr>
          <p:nvPr/>
        </p:nvCxnSpPr>
        <p:spPr>
          <a:xfrm flipV="1">
            <a:off x="1371600" y="3962400"/>
            <a:ext cx="6858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9" idx="3"/>
          </p:cNvCxnSpPr>
          <p:nvPr/>
        </p:nvCxnSpPr>
        <p:spPr>
          <a:xfrm flipV="1">
            <a:off x="1371600" y="4953000"/>
            <a:ext cx="6858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276600" y="16764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1" idx="1"/>
          </p:cNvCxnSpPr>
          <p:nvPr/>
        </p:nvCxnSpPr>
        <p:spPr>
          <a:xfrm flipV="1">
            <a:off x="3276600" y="2781300"/>
            <a:ext cx="7620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276600" y="38862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276600" y="49530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DECODER ISOD UNIT</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410200"/>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The final part of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is ISOD unit, ISOD keeps refreshing and recording all useful information obtained through decoding procedure. If survived paths merge ,path with smaller path metric is chosen as a survived path.</a:t>
            </a:r>
          </a:p>
          <a:p>
            <a:pPr algn="just">
              <a:buFont typeface="Wingdings" pitchFamily="2" charset="2"/>
              <a:buChar char="Ø"/>
            </a:pPr>
            <a:r>
              <a:rPr lang="en-US" sz="2400" dirty="0" smtClean="0">
                <a:latin typeface="Times New Roman" pitchFamily="18" charset="0"/>
                <a:cs typeface="Times New Roman" pitchFamily="18" charset="0"/>
              </a:rPr>
              <a:t>According to sequence of maximum likelihood path it declares state transitions and position of branches connecting state transitions  are our message sequence. ISOD  </a:t>
            </a:r>
            <a:r>
              <a:rPr lang="en-US" sz="2400" dirty="0" err="1" smtClean="0">
                <a:latin typeface="Times New Roman" pitchFamily="18" charset="0"/>
                <a:cs typeface="Times New Roman" pitchFamily="18" charset="0"/>
              </a:rPr>
              <a:t>traceback</a:t>
            </a:r>
            <a:r>
              <a:rPr lang="en-US" sz="2400" dirty="0" smtClean="0">
                <a:latin typeface="Times New Roman" pitchFamily="18" charset="0"/>
                <a:cs typeface="Times New Roman" pitchFamily="18" charset="0"/>
              </a:rPr>
              <a:t>  the survived path and gives decoded bit stream out.</a:t>
            </a:r>
          </a:p>
          <a:p>
            <a:pPr algn="just">
              <a:buNone/>
            </a:pPr>
            <a:endParaRPr lang="en-US" sz="2400" dirty="0" smtClean="0">
              <a:latin typeface="Times New Roman" pitchFamily="18" charset="0"/>
              <a:cs typeface="Times New Roman" pitchFamily="18" charset="0"/>
            </a:endParaRPr>
          </a:p>
          <a:p>
            <a:pPr algn="just">
              <a:buNone/>
            </a:pPr>
            <a:r>
              <a:rPr lang="en-US" sz="1600" dirty="0" smtClean="0">
                <a:latin typeface="Times New Roman" pitchFamily="18" charset="0"/>
                <a:cs typeface="Times New Roman" pitchFamily="18" charset="0"/>
              </a:rPr>
              <a:t>                                                                                                             Information  bit  out.</a:t>
            </a:r>
          </a:p>
          <a:p>
            <a:pPr algn="just">
              <a:buNone/>
            </a:pPr>
            <a:endParaRPr lang="en-US" sz="1600" dirty="0" smtClean="0">
              <a:latin typeface="Times New Roman" pitchFamily="18" charset="0"/>
              <a:cs typeface="Times New Roman" pitchFamily="18" charset="0"/>
            </a:endParaRPr>
          </a:p>
          <a:p>
            <a:pPr algn="just">
              <a:buNone/>
            </a:pPr>
            <a:endParaRPr lang="en-US" sz="1600" dirty="0" smtClean="0">
              <a:latin typeface="Times New Roman" pitchFamily="18" charset="0"/>
              <a:cs typeface="Times New Roman" pitchFamily="18" charset="0"/>
            </a:endParaRPr>
          </a:p>
          <a:p>
            <a:pPr algn="just">
              <a:buNone/>
            </a:pPr>
            <a:endParaRPr lang="en-US" sz="1600" dirty="0" smtClean="0">
              <a:latin typeface="Times New Roman" pitchFamily="18" charset="0"/>
              <a:cs typeface="Times New Roman" pitchFamily="18" charset="0"/>
            </a:endParaRPr>
          </a:p>
          <a:p>
            <a:pPr algn="just">
              <a:buNone/>
            </a:pPr>
            <a:r>
              <a:rPr lang="en-US" sz="1600" dirty="0" smtClean="0">
                <a:latin typeface="Times New Roman" pitchFamily="18" charset="0"/>
                <a:cs typeface="Times New Roman" pitchFamily="18" charset="0"/>
              </a:rPr>
              <a:t>  </a:t>
            </a:r>
          </a:p>
          <a:p>
            <a:pPr algn="just">
              <a:buNone/>
            </a:pPr>
            <a:r>
              <a:rPr lang="en-US" sz="1600" b="1"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Figure:-ISOD  unit of  </a:t>
            </a:r>
            <a:r>
              <a:rPr lang="en-US" sz="1800" b="1" dirty="0" err="1" smtClean="0">
                <a:latin typeface="Times New Roman" pitchFamily="18" charset="0"/>
                <a:cs typeface="Times New Roman" pitchFamily="18" charset="0"/>
              </a:rPr>
              <a:t>Viterbi</a:t>
            </a:r>
            <a:r>
              <a:rPr lang="en-US" sz="1800" b="1" dirty="0" smtClean="0">
                <a:latin typeface="Times New Roman" pitchFamily="18" charset="0"/>
                <a:cs typeface="Times New Roman" pitchFamily="18" charset="0"/>
              </a:rPr>
              <a:t> Decoder.</a:t>
            </a:r>
            <a:endParaRPr lang="en-US" sz="1600" b="1"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Rectangle 3"/>
          <p:cNvSpPr/>
          <p:nvPr/>
        </p:nvSpPr>
        <p:spPr>
          <a:xfrm>
            <a:off x="1447800" y="4267200"/>
            <a:ext cx="1447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 FF#14 FF#15</a:t>
            </a:r>
            <a:endParaRPr lang="en-US" sz="1200" dirty="0">
              <a:solidFill>
                <a:schemeClr val="tx1"/>
              </a:solidFill>
            </a:endParaRPr>
          </a:p>
        </p:txBody>
      </p:sp>
      <p:sp>
        <p:nvSpPr>
          <p:cNvPr id="5" name="Rectangle 4"/>
          <p:cNvSpPr/>
          <p:nvPr/>
        </p:nvSpPr>
        <p:spPr>
          <a:xfrm>
            <a:off x="1447800" y="4724400"/>
            <a:ext cx="1447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FF#14 FF#15</a:t>
            </a:r>
            <a:endParaRPr lang="en-US" sz="1200" dirty="0">
              <a:solidFill>
                <a:schemeClr val="tx1"/>
              </a:solidFill>
            </a:endParaRPr>
          </a:p>
        </p:txBody>
      </p:sp>
      <p:sp>
        <p:nvSpPr>
          <p:cNvPr id="6" name="Rectangle 5"/>
          <p:cNvSpPr/>
          <p:nvPr/>
        </p:nvSpPr>
        <p:spPr>
          <a:xfrm>
            <a:off x="1447800" y="5105400"/>
            <a:ext cx="1447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FF#14 FF#15</a:t>
            </a:r>
            <a:endParaRPr lang="en-US" sz="1200" dirty="0">
              <a:solidFill>
                <a:schemeClr val="tx1"/>
              </a:solidFill>
            </a:endParaRPr>
          </a:p>
        </p:txBody>
      </p:sp>
      <p:sp>
        <p:nvSpPr>
          <p:cNvPr id="7" name="Rectangle 6"/>
          <p:cNvSpPr/>
          <p:nvPr/>
        </p:nvSpPr>
        <p:spPr>
          <a:xfrm>
            <a:off x="1447800" y="5638800"/>
            <a:ext cx="1447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FF#14 FF#15</a:t>
            </a:r>
            <a:endParaRPr lang="en-US" sz="1200" dirty="0">
              <a:solidFill>
                <a:schemeClr val="tx1"/>
              </a:solidFill>
            </a:endParaRPr>
          </a:p>
        </p:txBody>
      </p:sp>
      <p:sp>
        <p:nvSpPr>
          <p:cNvPr id="10" name="Chord 9"/>
          <p:cNvSpPr/>
          <p:nvPr/>
        </p:nvSpPr>
        <p:spPr>
          <a:xfrm flipV="1">
            <a:off x="3810000" y="4572000"/>
            <a:ext cx="990600" cy="838200"/>
          </a:xfrm>
          <a:prstGeom prst="chord">
            <a:avLst>
              <a:gd name="adj1" fmla="val 15652630"/>
              <a:gd name="adj2" fmla="val 61756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a:off x="3276600" y="4572000"/>
            <a:ext cx="838200" cy="914400"/>
          </a:xfrm>
          <a:prstGeom prst="arc">
            <a:avLst>
              <a:gd name="adj1" fmla="val 17714880"/>
              <a:gd name="adj2" fmla="val 306504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a:stCxn id="5" idx="3"/>
          </p:cNvCxnSpPr>
          <p:nvPr/>
        </p:nvCxnSpPr>
        <p:spPr>
          <a:xfrm>
            <a:off x="2895600" y="4876800"/>
            <a:ext cx="137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p:cNvCxnSpPr>
          <p:nvPr/>
        </p:nvCxnSpPr>
        <p:spPr>
          <a:xfrm>
            <a:off x="2895600" y="5257800"/>
            <a:ext cx="1371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3"/>
          </p:cNvCxnSpPr>
          <p:nvPr/>
        </p:nvCxnSpPr>
        <p:spPr>
          <a:xfrm>
            <a:off x="2895600" y="5791200"/>
            <a:ext cx="68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81400" y="5105400"/>
            <a:ext cx="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581400" y="51054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 idx="3"/>
          </p:cNvCxnSpPr>
          <p:nvPr/>
        </p:nvCxnSpPr>
        <p:spPr>
          <a:xfrm>
            <a:off x="2895600" y="4419600"/>
            <a:ext cx="53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429000" y="44196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429000" y="47244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00600" y="49530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362200" y="42672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81200" y="42672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362200" y="47244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438400" y="51054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438400" y="56388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981200" y="47244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981200" y="51054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981200" y="56388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DECODER.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Branch metric computer  computes  metric associated with each branch. The responsibility of this unit, is to compute hamming code and  at each processing step it finds hamming codes for the symbols.</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It computes branch, sums  up the branch to obtain branch metric. The result of BMC is passed as  the input to path metric  calculator.</a:t>
            </a:r>
          </a:p>
          <a:p>
            <a:pPr algn="just">
              <a:buNone/>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Path metric unit computes partial path metric at each node of trellis. ACS  is main unit of survivor path decoder.  The function of this unit is to find the addition of hamming  code.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DECODER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Surviving  path at each node is identified  and ISUS information sequence updating and storage  unit is notified accordingly. Single circuit called add compare select unit may be assigned to each trellis state.</a:t>
            </a:r>
          </a:p>
          <a:p>
            <a:pPr algn="just">
              <a:buNone/>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ISOD unit is responsible for keeping  track of the information sequence bits associated with surviving  paths designated by the path metric calculation. A shift register is associated with every trellis node to keep track of transitions and position of link related with maximum likelihood path. </a:t>
            </a:r>
            <a:r>
              <a:rPr lang="en-US" sz="2400" dirty="0" err="1" smtClean="0">
                <a:latin typeface="Times New Roman" pitchFamily="18" charset="0"/>
                <a:cs typeface="Times New Roman" pitchFamily="18" charset="0"/>
              </a:rPr>
              <a:t>Traceback</a:t>
            </a:r>
            <a:r>
              <a:rPr lang="en-US" sz="2400" dirty="0" smtClean="0">
                <a:latin typeface="Times New Roman" pitchFamily="18" charset="0"/>
                <a:cs typeface="Times New Roman" pitchFamily="18" charset="0"/>
              </a:rPr>
              <a:t>  method of ISOD is given more </a:t>
            </a:r>
            <a:r>
              <a:rPr lang="en-US" sz="2400" dirty="0" err="1" smtClean="0">
                <a:latin typeface="Times New Roman" pitchFamily="18" charset="0"/>
                <a:cs typeface="Times New Roman" pitchFamily="18" charset="0"/>
              </a:rPr>
              <a:t>preferance</a:t>
            </a:r>
            <a:r>
              <a:rPr lang="en-US" sz="2400" dirty="0" smtClean="0">
                <a:latin typeface="Times New Roman" pitchFamily="18" charset="0"/>
                <a:cs typeface="Times New Roman" pitchFamily="18" charset="0"/>
              </a:rPr>
              <a:t> as register exchange method consumes more area.</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pPr algn="just"/>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Trellis Clusters Of Parallel VD</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828800"/>
            <a:ext cx="8229600" cy="4495800"/>
          </a:xfrm>
        </p:spPr>
        <p:txBody>
          <a:bodyPr>
            <a:normAutofit/>
          </a:bodyPr>
          <a:lstStyle/>
          <a:p>
            <a:pPr>
              <a:buFont typeface="Wingdings" pitchFamily="2" charset="2"/>
              <a:buChar char="§"/>
            </a:pPr>
            <a:r>
              <a:rPr lang="en-US" sz="1000" dirty="0" smtClean="0">
                <a:latin typeface="Times New Roman" pitchFamily="18" charset="0"/>
                <a:cs typeface="Times New Roman" pitchFamily="18" charset="0"/>
              </a:rPr>
              <a:t>                                                                  </a:t>
            </a:r>
          </a:p>
          <a:p>
            <a:pPr>
              <a:buFont typeface="Wingdings" pitchFamily="2" charset="2"/>
              <a:buChar char="§"/>
            </a:pPr>
            <a:r>
              <a:rPr lang="en-US" sz="1000" dirty="0" smtClean="0">
                <a:latin typeface="Times New Roman" pitchFamily="18" charset="0"/>
                <a:cs typeface="Times New Roman" pitchFamily="18" charset="0"/>
              </a:rPr>
              <a:t>                                                                         00                                                        00</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1000" dirty="0" smtClean="0">
                <a:latin typeface="Times New Roman" pitchFamily="18" charset="0"/>
                <a:cs typeface="Times New Roman" pitchFamily="18" charset="0"/>
              </a:rPr>
              <a:t>                                                                          </a:t>
            </a:r>
          </a:p>
          <a:p>
            <a:pPr>
              <a:buFont typeface="Wingdings" pitchFamily="2" charset="2"/>
              <a:buChar char="§"/>
            </a:pPr>
            <a:r>
              <a:rPr lang="en-US" sz="1000" dirty="0" smtClean="0">
                <a:latin typeface="Times New Roman" pitchFamily="18" charset="0"/>
                <a:cs typeface="Times New Roman" pitchFamily="18" charset="0"/>
              </a:rPr>
              <a:t>                                                                                  11                                                11</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1000" dirty="0" smtClean="0">
                <a:latin typeface="Times New Roman" pitchFamily="18" charset="0"/>
                <a:cs typeface="Times New Roman" pitchFamily="18" charset="0"/>
              </a:rPr>
              <a:t>                                                          </a:t>
            </a:r>
          </a:p>
          <a:p>
            <a:pPr>
              <a:buFont typeface="Wingdings" pitchFamily="2" charset="2"/>
              <a:buChar char="§"/>
            </a:pPr>
            <a:r>
              <a:rPr lang="en-US" sz="1000" dirty="0" smtClean="0">
                <a:latin typeface="Times New Roman" pitchFamily="18" charset="0"/>
                <a:cs typeface="Times New Roman" pitchFamily="18" charset="0"/>
              </a:rPr>
              <a:t>                                                                        </a:t>
            </a:r>
          </a:p>
          <a:p>
            <a:pPr>
              <a:buFont typeface="Wingdings" pitchFamily="2" charset="2"/>
              <a:buChar char="§"/>
            </a:pPr>
            <a:r>
              <a:rPr lang="en-US" sz="1000" dirty="0" smtClean="0">
                <a:latin typeface="Times New Roman" pitchFamily="18" charset="0"/>
                <a:cs typeface="Times New Roman" pitchFamily="18" charset="0"/>
              </a:rPr>
              <a:t>                                                                    10                                                            10</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1000" dirty="0" smtClean="0">
                <a:latin typeface="Times New Roman" pitchFamily="18" charset="0"/>
                <a:cs typeface="Times New Roman" pitchFamily="18" charset="0"/>
              </a:rPr>
              <a:t>                                                                        01                                                      01</a:t>
            </a:r>
          </a:p>
          <a:p>
            <a:pPr>
              <a:buFont typeface="Wingdings" pitchFamily="2" charset="2"/>
              <a:buChar char="§"/>
            </a:pPr>
            <a:r>
              <a:rPr lang="en-US" sz="1000" dirty="0" smtClean="0">
                <a:latin typeface="Times New Roman" pitchFamily="18" charset="0"/>
                <a:cs typeface="Times New Roman" pitchFamily="18" charset="0"/>
              </a:rPr>
              <a:t>                                                               11         00                                        11           00</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1000" dirty="0" smtClean="0">
                <a:latin typeface="Times New Roman" pitchFamily="18" charset="0"/>
                <a:cs typeface="Times New Roman" pitchFamily="18" charset="0"/>
              </a:rPr>
              <a:t>                                                                               01                                                    01</a:t>
            </a: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endParaRPr lang="en-US" sz="1000" dirty="0" smtClean="0">
              <a:latin typeface="Times New Roman" pitchFamily="18" charset="0"/>
              <a:cs typeface="Times New Roman" pitchFamily="18" charset="0"/>
            </a:endParaRPr>
          </a:p>
          <a:p>
            <a:pPr>
              <a:buFont typeface="Wingdings" pitchFamily="2" charset="2"/>
              <a:buChar char="§"/>
            </a:pPr>
            <a:r>
              <a:rPr lang="en-US" sz="1000" dirty="0" smtClean="0">
                <a:latin typeface="Times New Roman" pitchFamily="18" charset="0"/>
                <a:cs typeface="Times New Roman" pitchFamily="18" charset="0"/>
              </a:rPr>
              <a:t>                                                                                 10                                                   </a:t>
            </a:r>
          </a:p>
          <a:p>
            <a:pPr>
              <a:buFont typeface="Wingdings" pitchFamily="2" charset="2"/>
              <a:buChar char="§"/>
            </a:pPr>
            <a:r>
              <a:rPr lang="en-US" sz="1000" dirty="0" smtClean="0">
                <a:latin typeface="Times New Roman" pitchFamily="18" charset="0"/>
                <a:cs typeface="Times New Roman" pitchFamily="18" charset="0"/>
              </a:rPr>
              <a:t>                                                                                                                                        10</a:t>
            </a:r>
            <a:endParaRPr lang="en-US" sz="1000" dirty="0">
              <a:latin typeface="Times New Roman" pitchFamily="18" charset="0"/>
              <a:cs typeface="Times New Roman" pitchFamily="18" charset="0"/>
            </a:endParaRPr>
          </a:p>
        </p:txBody>
      </p:sp>
      <p:sp>
        <p:nvSpPr>
          <p:cNvPr id="4" name="Oval 3"/>
          <p:cNvSpPr/>
          <p:nvPr/>
        </p:nvSpPr>
        <p:spPr>
          <a:xfrm>
            <a:off x="2362200" y="2133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362200" y="3276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62200" y="5715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362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67200" y="2133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943600" y="2133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191000" y="3276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43600" y="3276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91000" y="4572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943600" y="4572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91000" y="5791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19800" y="5867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4" idx="6"/>
            <a:endCxn id="8" idx="2"/>
          </p:cNvCxnSpPr>
          <p:nvPr/>
        </p:nvCxnSpPr>
        <p:spPr>
          <a:xfrm>
            <a:off x="2743200" y="2324100"/>
            <a:ext cx="15240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9" idx="2"/>
          </p:cNvCxnSpPr>
          <p:nvPr/>
        </p:nvCxnSpPr>
        <p:spPr>
          <a:xfrm>
            <a:off x="4648200" y="2324100"/>
            <a:ext cx="12954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6"/>
          </p:cNvCxnSpPr>
          <p:nvPr/>
        </p:nvCxnSpPr>
        <p:spPr>
          <a:xfrm flipV="1">
            <a:off x="2743200" y="2438400"/>
            <a:ext cx="1524000" cy="22479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5"/>
            <a:endCxn id="9" idx="4"/>
          </p:cNvCxnSpPr>
          <p:nvPr/>
        </p:nvCxnSpPr>
        <p:spPr>
          <a:xfrm flipV="1">
            <a:off x="4516204" y="2514600"/>
            <a:ext cx="1617896" cy="2382604"/>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6"/>
            <a:endCxn id="12" idx="1"/>
          </p:cNvCxnSpPr>
          <p:nvPr/>
        </p:nvCxnSpPr>
        <p:spPr>
          <a:xfrm>
            <a:off x="2743200" y="3467100"/>
            <a:ext cx="1503596" cy="116069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7"/>
            <a:endCxn id="13" idx="1"/>
          </p:cNvCxnSpPr>
          <p:nvPr/>
        </p:nvCxnSpPr>
        <p:spPr>
          <a:xfrm>
            <a:off x="4516204" y="3332396"/>
            <a:ext cx="1483192" cy="1295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7"/>
            <a:endCxn id="12" idx="3"/>
          </p:cNvCxnSpPr>
          <p:nvPr/>
        </p:nvCxnSpPr>
        <p:spPr>
          <a:xfrm flipV="1">
            <a:off x="2687404" y="4897204"/>
            <a:ext cx="1559392" cy="87359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7"/>
            <a:endCxn id="13" idx="3"/>
          </p:cNvCxnSpPr>
          <p:nvPr/>
        </p:nvCxnSpPr>
        <p:spPr>
          <a:xfrm flipV="1">
            <a:off x="4516204" y="4897204"/>
            <a:ext cx="1483192" cy="94979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 idx="5"/>
          </p:cNvCxnSpPr>
          <p:nvPr/>
        </p:nvCxnSpPr>
        <p:spPr>
          <a:xfrm>
            <a:off x="2687404" y="2458804"/>
            <a:ext cx="1503596" cy="8939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5"/>
            <a:endCxn id="11" idx="1"/>
          </p:cNvCxnSpPr>
          <p:nvPr/>
        </p:nvCxnSpPr>
        <p:spPr>
          <a:xfrm>
            <a:off x="4592404" y="2458804"/>
            <a:ext cx="1406992" cy="8735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 idx="5"/>
            <a:endCxn id="14" idx="2"/>
          </p:cNvCxnSpPr>
          <p:nvPr/>
        </p:nvCxnSpPr>
        <p:spPr>
          <a:xfrm>
            <a:off x="2687404" y="3601804"/>
            <a:ext cx="1503596" cy="23798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0" idx="5"/>
            <a:endCxn id="15" idx="2"/>
          </p:cNvCxnSpPr>
          <p:nvPr/>
        </p:nvCxnSpPr>
        <p:spPr>
          <a:xfrm>
            <a:off x="4516204" y="3601804"/>
            <a:ext cx="1503596" cy="2456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7" idx="5"/>
          </p:cNvCxnSpPr>
          <p:nvPr/>
        </p:nvCxnSpPr>
        <p:spPr>
          <a:xfrm flipV="1">
            <a:off x="2687404" y="3657600"/>
            <a:ext cx="1579796" cy="11634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5"/>
          </p:cNvCxnSpPr>
          <p:nvPr/>
        </p:nvCxnSpPr>
        <p:spPr>
          <a:xfrm flipV="1">
            <a:off x="4516204" y="3657600"/>
            <a:ext cx="1503596" cy="12396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743200" y="6019800"/>
            <a:ext cx="1447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5"/>
          </p:cNvCxnSpPr>
          <p:nvPr/>
        </p:nvCxnSpPr>
        <p:spPr>
          <a:xfrm flipV="1">
            <a:off x="4516204" y="6096000"/>
            <a:ext cx="1503596" cy="204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 idx="6"/>
          </p:cNvCxnSpPr>
          <p:nvPr/>
        </p:nvCxnSpPr>
        <p:spPr>
          <a:xfrm>
            <a:off x="2743200" y="2324100"/>
            <a:ext cx="1524000" cy="8763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648200" y="3429000"/>
            <a:ext cx="1447800" cy="23622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048512"/>
          </a:xfrm>
        </p:spPr>
        <p:txBody>
          <a:bodyPr>
            <a:normAutofit/>
          </a:bodyPr>
          <a:lstStyle/>
          <a:p>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Cluster 2:-</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828800"/>
            <a:ext cx="8229600" cy="4495800"/>
          </a:xfrm>
        </p:spPr>
        <p:txBody>
          <a:bodyPr>
            <a:normAutofit/>
          </a:bodyPr>
          <a:lstStyle/>
          <a:p>
            <a:r>
              <a:rPr lang="en-US" sz="1200" dirty="0" smtClean="0"/>
              <a:t>                                                </a:t>
            </a:r>
            <a:r>
              <a:rPr lang="en-US" sz="1600" dirty="0" smtClean="0"/>
              <a:t>00                                 00</a:t>
            </a:r>
          </a:p>
          <a:p>
            <a:endParaRPr lang="en-US" sz="1600" dirty="0" smtClean="0"/>
          </a:p>
          <a:p>
            <a:r>
              <a:rPr lang="en-US" sz="1600" dirty="0" smtClean="0"/>
              <a:t>                                         11                               11</a:t>
            </a:r>
          </a:p>
          <a:p>
            <a:endParaRPr lang="en-US" sz="1600" dirty="0" smtClean="0"/>
          </a:p>
          <a:p>
            <a:r>
              <a:rPr lang="en-US" sz="1600" dirty="0" smtClean="0"/>
              <a:t>                                         11                                11</a:t>
            </a:r>
          </a:p>
          <a:p>
            <a:endParaRPr lang="en-US" sz="1600" dirty="0" smtClean="0"/>
          </a:p>
          <a:p>
            <a:r>
              <a:rPr lang="en-US" sz="1600" dirty="0" smtClean="0"/>
              <a:t>                                           00                               00</a:t>
            </a:r>
          </a:p>
          <a:p>
            <a:endParaRPr lang="en-US" sz="1600" dirty="0" smtClean="0"/>
          </a:p>
          <a:p>
            <a:r>
              <a:rPr lang="en-US" sz="1600" dirty="0" smtClean="0"/>
              <a:t>                                                  10                             10</a:t>
            </a:r>
          </a:p>
          <a:p>
            <a:r>
              <a:rPr lang="en-US" sz="1600" dirty="0" smtClean="0"/>
              <a:t>                                           01                              01</a:t>
            </a:r>
          </a:p>
          <a:p>
            <a:endParaRPr lang="en-US" sz="1600" dirty="0" smtClean="0"/>
          </a:p>
          <a:p>
            <a:r>
              <a:rPr lang="en-US" sz="1600" dirty="0" smtClean="0"/>
              <a:t>                                      01                                   01</a:t>
            </a:r>
          </a:p>
          <a:p>
            <a:endParaRPr lang="en-US" sz="1600" dirty="0" smtClean="0"/>
          </a:p>
          <a:p>
            <a:r>
              <a:rPr lang="en-US" sz="1600" dirty="0" smtClean="0"/>
              <a:t>                                       10                               10</a:t>
            </a:r>
            <a:endParaRPr lang="en-US" sz="1200" dirty="0"/>
          </a:p>
        </p:txBody>
      </p:sp>
      <p:sp>
        <p:nvSpPr>
          <p:cNvPr id="4" name="Oval 3"/>
          <p:cNvSpPr/>
          <p:nvPr/>
        </p:nvSpPr>
        <p:spPr>
          <a:xfrm>
            <a:off x="1828800" y="182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828800" y="3048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288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5562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82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34000" y="182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81400" y="3048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334000" y="3048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81400" y="4343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34000" y="4419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76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34000" y="5715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4" idx="6"/>
            <a:endCxn id="8" idx="2"/>
          </p:cNvCxnSpPr>
          <p:nvPr/>
        </p:nvCxnSpPr>
        <p:spPr>
          <a:xfrm>
            <a:off x="2286000" y="2057400"/>
            <a:ext cx="12954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6"/>
            <a:endCxn id="9" idx="2"/>
          </p:cNvCxnSpPr>
          <p:nvPr/>
        </p:nvCxnSpPr>
        <p:spPr>
          <a:xfrm>
            <a:off x="4038600" y="2057400"/>
            <a:ext cx="12954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5"/>
            <a:endCxn id="10" idx="2"/>
          </p:cNvCxnSpPr>
          <p:nvPr/>
        </p:nvCxnSpPr>
        <p:spPr>
          <a:xfrm>
            <a:off x="2219045" y="2219045"/>
            <a:ext cx="1362355" cy="10575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5"/>
            <a:endCxn id="11" idx="2"/>
          </p:cNvCxnSpPr>
          <p:nvPr/>
        </p:nvCxnSpPr>
        <p:spPr>
          <a:xfrm>
            <a:off x="3971645" y="2219045"/>
            <a:ext cx="1362355" cy="10575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6"/>
            <a:endCxn id="12" idx="2"/>
          </p:cNvCxnSpPr>
          <p:nvPr/>
        </p:nvCxnSpPr>
        <p:spPr>
          <a:xfrm>
            <a:off x="2286000" y="3276600"/>
            <a:ext cx="1295400" cy="1295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6"/>
          </p:cNvCxnSpPr>
          <p:nvPr/>
        </p:nvCxnSpPr>
        <p:spPr>
          <a:xfrm>
            <a:off x="4038600" y="3276600"/>
            <a:ext cx="1295400" cy="1295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5"/>
            <a:endCxn id="14" idx="2"/>
          </p:cNvCxnSpPr>
          <p:nvPr/>
        </p:nvCxnSpPr>
        <p:spPr>
          <a:xfrm>
            <a:off x="2219045" y="3438245"/>
            <a:ext cx="1438555" cy="24291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5"/>
            <a:endCxn id="15" idx="2"/>
          </p:cNvCxnSpPr>
          <p:nvPr/>
        </p:nvCxnSpPr>
        <p:spPr>
          <a:xfrm>
            <a:off x="3971645" y="3438245"/>
            <a:ext cx="1362355" cy="25053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5"/>
          </p:cNvCxnSpPr>
          <p:nvPr/>
        </p:nvCxnSpPr>
        <p:spPr>
          <a:xfrm flipV="1">
            <a:off x="2219045" y="5943600"/>
            <a:ext cx="1438555" cy="92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4" idx="5"/>
          </p:cNvCxnSpPr>
          <p:nvPr/>
        </p:nvCxnSpPr>
        <p:spPr>
          <a:xfrm flipV="1">
            <a:off x="4047845" y="6019800"/>
            <a:ext cx="1286155" cy="92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6"/>
          </p:cNvCxnSpPr>
          <p:nvPr/>
        </p:nvCxnSpPr>
        <p:spPr>
          <a:xfrm flipV="1">
            <a:off x="2286000" y="4724400"/>
            <a:ext cx="1295400" cy="10668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4" idx="6"/>
            <a:endCxn id="13" idx="3"/>
          </p:cNvCxnSpPr>
          <p:nvPr/>
        </p:nvCxnSpPr>
        <p:spPr>
          <a:xfrm flipV="1">
            <a:off x="4114800" y="4809845"/>
            <a:ext cx="1286155" cy="10575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7"/>
            <a:endCxn id="8" idx="3"/>
          </p:cNvCxnSpPr>
          <p:nvPr/>
        </p:nvCxnSpPr>
        <p:spPr>
          <a:xfrm flipV="1">
            <a:off x="2219045" y="2219045"/>
            <a:ext cx="1429310" cy="211511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7"/>
            <a:endCxn id="9" idx="3"/>
          </p:cNvCxnSpPr>
          <p:nvPr/>
        </p:nvCxnSpPr>
        <p:spPr>
          <a:xfrm flipV="1">
            <a:off x="3971645" y="2219045"/>
            <a:ext cx="1429310" cy="219131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6"/>
          </p:cNvCxnSpPr>
          <p:nvPr/>
        </p:nvCxnSpPr>
        <p:spPr>
          <a:xfrm flipV="1">
            <a:off x="2286000" y="3429000"/>
            <a:ext cx="1295400" cy="1066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2" idx="6"/>
          </p:cNvCxnSpPr>
          <p:nvPr/>
        </p:nvCxnSpPr>
        <p:spPr>
          <a:xfrm flipV="1">
            <a:off x="4038600" y="3429000"/>
            <a:ext cx="1295400" cy="1143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286000" y="4648200"/>
            <a:ext cx="1219200" cy="9906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4038600" y="3352800"/>
            <a:ext cx="1219200" cy="10668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Cluster 3:-</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905000"/>
            <a:ext cx="8229600" cy="4419600"/>
          </a:xfrm>
        </p:spPr>
        <p:txBody>
          <a:bodyPr>
            <a:normAutofit/>
          </a:bodyPr>
          <a:lstStyle/>
          <a:p>
            <a:r>
              <a:rPr lang="en-US" sz="1600" dirty="0" smtClean="0"/>
              <a:t>                               </a:t>
            </a:r>
            <a:r>
              <a:rPr lang="en-US" sz="1400" dirty="0" smtClean="0"/>
              <a:t>00                                   00</a:t>
            </a:r>
          </a:p>
          <a:p>
            <a:endParaRPr lang="en-US" sz="1400" dirty="0" smtClean="0"/>
          </a:p>
          <a:p>
            <a:r>
              <a:rPr lang="en-US" sz="1400" dirty="0" smtClean="0"/>
              <a:t>                                11                                       11</a:t>
            </a:r>
          </a:p>
          <a:p>
            <a:r>
              <a:rPr lang="en-US" sz="1400" dirty="0" smtClean="0"/>
              <a:t>                                            11                                     11</a:t>
            </a:r>
          </a:p>
          <a:p>
            <a:endParaRPr lang="en-US" sz="1400" dirty="0" smtClean="0"/>
          </a:p>
          <a:p>
            <a:r>
              <a:rPr lang="en-US" sz="1400" dirty="0" smtClean="0"/>
              <a:t>                              10                                  10</a:t>
            </a:r>
          </a:p>
          <a:p>
            <a:pPr>
              <a:buNone/>
            </a:pPr>
            <a:endParaRPr lang="en-US" sz="1400" dirty="0" smtClean="0"/>
          </a:p>
          <a:p>
            <a:endParaRPr lang="en-US" sz="1400" dirty="0" smtClean="0"/>
          </a:p>
          <a:p>
            <a:r>
              <a:rPr lang="en-US" sz="1400" dirty="0" smtClean="0"/>
              <a:t>                                          00                                   00</a:t>
            </a:r>
          </a:p>
          <a:p>
            <a:r>
              <a:rPr lang="en-US" sz="1600" dirty="0" smtClean="0"/>
              <a:t>                                  01                                 01</a:t>
            </a:r>
          </a:p>
          <a:p>
            <a:endParaRPr lang="en-US" sz="1600" dirty="0" smtClean="0"/>
          </a:p>
          <a:p>
            <a:r>
              <a:rPr lang="en-US" sz="1600" dirty="0" smtClean="0"/>
              <a:t>                                 01                                 01</a:t>
            </a:r>
          </a:p>
          <a:p>
            <a:endParaRPr lang="en-US" sz="1600" dirty="0" smtClean="0"/>
          </a:p>
          <a:p>
            <a:r>
              <a:rPr lang="en-US" sz="1600" dirty="0" smtClean="0"/>
              <a:t>                               10                                 10</a:t>
            </a:r>
            <a:endParaRPr lang="en-US" sz="1600" dirty="0"/>
          </a:p>
        </p:txBody>
      </p:sp>
      <p:sp>
        <p:nvSpPr>
          <p:cNvPr id="4" name="Oval 3"/>
          <p:cNvSpPr/>
          <p:nvPr/>
        </p:nvSpPr>
        <p:spPr>
          <a:xfrm>
            <a:off x="1447800" y="1981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447800" y="3200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447800" y="4343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47800" y="5562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00400" y="1981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53000" y="1981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00400" y="3200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53000" y="3200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00400" y="4343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953000" y="4419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200400" y="5562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953000" y="5562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4" idx="6"/>
            <a:endCxn id="9" idx="2"/>
          </p:cNvCxnSpPr>
          <p:nvPr/>
        </p:nvCxnSpPr>
        <p:spPr>
          <a:xfrm>
            <a:off x="1905000" y="2209800"/>
            <a:ext cx="12954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6"/>
            <a:endCxn id="10" idx="2"/>
          </p:cNvCxnSpPr>
          <p:nvPr/>
        </p:nvCxnSpPr>
        <p:spPr>
          <a:xfrm>
            <a:off x="3657600" y="2209800"/>
            <a:ext cx="12954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5"/>
            <a:endCxn id="11" idx="2"/>
          </p:cNvCxnSpPr>
          <p:nvPr/>
        </p:nvCxnSpPr>
        <p:spPr>
          <a:xfrm>
            <a:off x="1838045" y="2371445"/>
            <a:ext cx="1362355" cy="10575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p:cNvCxnSpPr>
          <p:nvPr/>
        </p:nvCxnSpPr>
        <p:spPr>
          <a:xfrm>
            <a:off x="3590645" y="2371445"/>
            <a:ext cx="1362355" cy="9813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6"/>
            <a:endCxn id="13" idx="1"/>
          </p:cNvCxnSpPr>
          <p:nvPr/>
        </p:nvCxnSpPr>
        <p:spPr>
          <a:xfrm>
            <a:off x="1905000" y="3429000"/>
            <a:ext cx="1362355" cy="9813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6"/>
            <a:endCxn id="14" idx="1"/>
          </p:cNvCxnSpPr>
          <p:nvPr/>
        </p:nvCxnSpPr>
        <p:spPr>
          <a:xfrm>
            <a:off x="3657600" y="3429000"/>
            <a:ext cx="1362355" cy="10575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5"/>
            <a:endCxn id="17" idx="1"/>
          </p:cNvCxnSpPr>
          <p:nvPr/>
        </p:nvCxnSpPr>
        <p:spPr>
          <a:xfrm>
            <a:off x="1838045" y="3590645"/>
            <a:ext cx="1429310" cy="20389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581400" y="3429000"/>
            <a:ext cx="1447800" cy="2133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6"/>
            <a:endCxn id="17" idx="2"/>
          </p:cNvCxnSpPr>
          <p:nvPr/>
        </p:nvCxnSpPr>
        <p:spPr>
          <a:xfrm>
            <a:off x="1905000" y="5791200"/>
            <a:ext cx="1295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7" idx="6"/>
            <a:endCxn id="18" idx="2"/>
          </p:cNvCxnSpPr>
          <p:nvPr/>
        </p:nvCxnSpPr>
        <p:spPr>
          <a:xfrm>
            <a:off x="3657600" y="5791200"/>
            <a:ext cx="1295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7"/>
          </p:cNvCxnSpPr>
          <p:nvPr/>
        </p:nvCxnSpPr>
        <p:spPr>
          <a:xfrm flipV="1">
            <a:off x="1838045" y="4648200"/>
            <a:ext cx="1362355" cy="9813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7"/>
            <a:endCxn id="14" idx="2"/>
          </p:cNvCxnSpPr>
          <p:nvPr/>
        </p:nvCxnSpPr>
        <p:spPr>
          <a:xfrm flipV="1">
            <a:off x="3590645" y="4648200"/>
            <a:ext cx="1362355" cy="9813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 idx="7"/>
          </p:cNvCxnSpPr>
          <p:nvPr/>
        </p:nvCxnSpPr>
        <p:spPr>
          <a:xfrm flipV="1">
            <a:off x="1838045" y="2362200"/>
            <a:ext cx="1362355" cy="20481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7"/>
            <a:endCxn id="10" idx="3"/>
          </p:cNvCxnSpPr>
          <p:nvPr/>
        </p:nvCxnSpPr>
        <p:spPr>
          <a:xfrm flipV="1">
            <a:off x="3590645" y="2371445"/>
            <a:ext cx="1429310" cy="203891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6"/>
          </p:cNvCxnSpPr>
          <p:nvPr/>
        </p:nvCxnSpPr>
        <p:spPr>
          <a:xfrm flipV="1">
            <a:off x="1905000" y="3581400"/>
            <a:ext cx="1295400" cy="990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3" idx="6"/>
            <a:endCxn id="12" idx="3"/>
          </p:cNvCxnSpPr>
          <p:nvPr/>
        </p:nvCxnSpPr>
        <p:spPr>
          <a:xfrm flipV="1">
            <a:off x="3657600" y="3590645"/>
            <a:ext cx="1362355" cy="9813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752600" y="3657600"/>
            <a:ext cx="1447800" cy="20574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657600" y="5943600"/>
            <a:ext cx="129540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Cluster 4</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sz="1400" dirty="0" smtClean="0"/>
              <a:t>                         </a:t>
            </a:r>
          </a:p>
          <a:p>
            <a:r>
              <a:rPr lang="en-US" sz="1400" dirty="0" smtClean="0"/>
              <a:t>                           00                                  00</a:t>
            </a:r>
          </a:p>
          <a:p>
            <a:endParaRPr lang="en-US" sz="1400" dirty="0" smtClean="0"/>
          </a:p>
          <a:p>
            <a:r>
              <a:rPr lang="en-US" sz="1400" dirty="0" smtClean="0"/>
              <a:t>                          11                              11</a:t>
            </a:r>
          </a:p>
          <a:p>
            <a:r>
              <a:rPr lang="en-US" sz="1400" dirty="0" smtClean="0"/>
              <a:t>                                   11                                 11</a:t>
            </a:r>
          </a:p>
          <a:p>
            <a:endParaRPr lang="en-US" sz="1400" dirty="0" smtClean="0"/>
          </a:p>
          <a:p>
            <a:r>
              <a:rPr lang="en-US" sz="1400" dirty="0" smtClean="0"/>
              <a:t>                     10                                   10</a:t>
            </a:r>
          </a:p>
          <a:p>
            <a:endParaRPr lang="en-US" sz="1400" dirty="0" smtClean="0"/>
          </a:p>
          <a:p>
            <a:r>
              <a:rPr lang="en-US" sz="1400" dirty="0" smtClean="0"/>
              <a:t>                                    00                               00</a:t>
            </a:r>
          </a:p>
          <a:p>
            <a:endParaRPr lang="en-US" sz="1400" dirty="0" smtClean="0"/>
          </a:p>
          <a:p>
            <a:r>
              <a:rPr lang="en-US" sz="1400" dirty="0" smtClean="0"/>
              <a:t>                             01                                01</a:t>
            </a:r>
          </a:p>
          <a:p>
            <a:endParaRPr lang="en-US" sz="1400" dirty="0" smtClean="0"/>
          </a:p>
          <a:p>
            <a:endParaRPr lang="en-US" sz="1400" dirty="0" smtClean="0"/>
          </a:p>
          <a:p>
            <a:r>
              <a:rPr lang="en-US" sz="1400" dirty="0" smtClean="0"/>
              <a:t>                                01                                 01</a:t>
            </a:r>
          </a:p>
          <a:p>
            <a:endParaRPr lang="en-US" sz="1400" dirty="0" smtClean="0"/>
          </a:p>
          <a:p>
            <a:endParaRPr lang="en-US" sz="1400" dirty="0" smtClean="0"/>
          </a:p>
          <a:p>
            <a:r>
              <a:rPr lang="en-US" sz="1400" dirty="0" smtClean="0"/>
              <a:t>                                </a:t>
            </a:r>
          </a:p>
          <a:p>
            <a:r>
              <a:rPr lang="en-US" sz="1400" dirty="0" smtClean="0"/>
              <a:t>                               10                             10</a:t>
            </a:r>
            <a:endParaRPr lang="en-US" sz="1400" dirty="0"/>
          </a:p>
        </p:txBody>
      </p:sp>
      <p:sp>
        <p:nvSpPr>
          <p:cNvPr id="5" name="Oval 4"/>
          <p:cNvSpPr/>
          <p:nvPr/>
        </p:nvSpPr>
        <p:spPr>
          <a:xfrm>
            <a:off x="1143000" y="2057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43000" y="4495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3000" y="3200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43200" y="2057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43000" y="5791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43200" y="32766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743200" y="4495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43200" y="5791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3400" y="2057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343400" y="32766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43400" y="4495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343400" y="5791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5" idx="6"/>
            <a:endCxn id="13" idx="2"/>
          </p:cNvCxnSpPr>
          <p:nvPr/>
        </p:nvCxnSpPr>
        <p:spPr>
          <a:xfrm>
            <a:off x="1676400" y="2324100"/>
            <a:ext cx="10668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6"/>
            <a:endCxn id="20" idx="2"/>
          </p:cNvCxnSpPr>
          <p:nvPr/>
        </p:nvCxnSpPr>
        <p:spPr>
          <a:xfrm>
            <a:off x="3276600" y="2324100"/>
            <a:ext cx="1066800"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5"/>
            <a:endCxn id="17" idx="2"/>
          </p:cNvCxnSpPr>
          <p:nvPr/>
        </p:nvCxnSpPr>
        <p:spPr>
          <a:xfrm>
            <a:off x="1598285" y="2512685"/>
            <a:ext cx="1144915" cy="10306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5"/>
            <a:endCxn id="21" idx="2"/>
          </p:cNvCxnSpPr>
          <p:nvPr/>
        </p:nvCxnSpPr>
        <p:spPr>
          <a:xfrm>
            <a:off x="3198485" y="2512685"/>
            <a:ext cx="1144915" cy="10306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9" idx="3"/>
          </p:cNvCxnSpPr>
          <p:nvPr/>
        </p:nvCxnSpPr>
        <p:spPr>
          <a:xfrm>
            <a:off x="1598285" y="6246485"/>
            <a:ext cx="122303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5"/>
            <a:endCxn id="23" idx="3"/>
          </p:cNvCxnSpPr>
          <p:nvPr/>
        </p:nvCxnSpPr>
        <p:spPr>
          <a:xfrm>
            <a:off x="3198485" y="6246485"/>
            <a:ext cx="122303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6"/>
            <a:endCxn id="18" idx="2"/>
          </p:cNvCxnSpPr>
          <p:nvPr/>
        </p:nvCxnSpPr>
        <p:spPr>
          <a:xfrm flipV="1">
            <a:off x="1676400" y="4762500"/>
            <a:ext cx="1066800" cy="1295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6"/>
            <a:endCxn id="22" idx="2"/>
          </p:cNvCxnSpPr>
          <p:nvPr/>
        </p:nvCxnSpPr>
        <p:spPr>
          <a:xfrm flipV="1">
            <a:off x="3276600" y="4762500"/>
            <a:ext cx="1066800" cy="1295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7"/>
          </p:cNvCxnSpPr>
          <p:nvPr/>
        </p:nvCxnSpPr>
        <p:spPr>
          <a:xfrm flipV="1">
            <a:off x="1598285" y="2438400"/>
            <a:ext cx="1144915" cy="213551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8" idx="7"/>
          </p:cNvCxnSpPr>
          <p:nvPr/>
        </p:nvCxnSpPr>
        <p:spPr>
          <a:xfrm flipV="1">
            <a:off x="3198485" y="2438400"/>
            <a:ext cx="1144915" cy="213551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 idx="6"/>
            <a:endCxn id="17" idx="3"/>
          </p:cNvCxnSpPr>
          <p:nvPr/>
        </p:nvCxnSpPr>
        <p:spPr>
          <a:xfrm flipV="1">
            <a:off x="1676400" y="3731885"/>
            <a:ext cx="1144915" cy="10306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8" idx="6"/>
            <a:endCxn id="21" idx="3"/>
          </p:cNvCxnSpPr>
          <p:nvPr/>
        </p:nvCxnSpPr>
        <p:spPr>
          <a:xfrm flipV="1">
            <a:off x="3276600" y="3731885"/>
            <a:ext cx="1144915" cy="10306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p:cNvCxnSpPr>
          <p:nvPr/>
        </p:nvCxnSpPr>
        <p:spPr>
          <a:xfrm>
            <a:off x="1676400" y="3467100"/>
            <a:ext cx="1143000" cy="10287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7"/>
            <a:endCxn id="22" idx="1"/>
          </p:cNvCxnSpPr>
          <p:nvPr/>
        </p:nvCxnSpPr>
        <p:spPr>
          <a:xfrm>
            <a:off x="3198485" y="3354715"/>
            <a:ext cx="1223030" cy="12192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5"/>
            <a:endCxn id="19" idx="1"/>
          </p:cNvCxnSpPr>
          <p:nvPr/>
        </p:nvCxnSpPr>
        <p:spPr>
          <a:xfrm>
            <a:off x="1598285" y="3655685"/>
            <a:ext cx="1223030" cy="22136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7" idx="5"/>
            <a:endCxn id="23" idx="2"/>
          </p:cNvCxnSpPr>
          <p:nvPr/>
        </p:nvCxnSpPr>
        <p:spPr>
          <a:xfrm>
            <a:off x="3198485" y="3731885"/>
            <a:ext cx="1144915" cy="23260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752600" y="4953000"/>
            <a:ext cx="990600" cy="12192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124200" y="2438400"/>
            <a:ext cx="1066800" cy="19812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800" b="1" dirty="0" smtClean="0">
                <a:latin typeface="Times New Roman" pitchFamily="18" charset="0"/>
                <a:cs typeface="Times New Roman" pitchFamily="18" charset="0"/>
              </a:rPr>
              <a:t>Parallel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Decoder selective update scheme.</a:t>
            </a:r>
            <a:endParaRPr lang="en-US" sz="28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685800" y="1371600"/>
            <a:ext cx="7686675" cy="1447800"/>
          </a:xfrm>
          <a:prstGeom prst="rect">
            <a:avLst/>
          </a:prstGeom>
          <a:noFill/>
          <a:ln w="9525">
            <a:noFill/>
            <a:miter lim="800000"/>
            <a:headEnd/>
            <a:tailEnd/>
          </a:ln>
        </p:spPr>
      </p:pic>
      <p:pic>
        <p:nvPicPr>
          <p:cNvPr id="2051" name="Picture 3"/>
          <p:cNvPicPr>
            <a:picLocks noGrp="1" noChangeAspect="1" noChangeArrowheads="1"/>
          </p:cNvPicPr>
          <p:nvPr>
            <p:ph idx="1"/>
          </p:nvPr>
        </p:nvPicPr>
        <p:blipFill>
          <a:blip r:embed="rId3" cstate="print"/>
          <a:srcRect/>
          <a:stretch>
            <a:fillRect/>
          </a:stretch>
        </p:blipFill>
        <p:spPr bwMode="auto">
          <a:xfrm>
            <a:off x="685800" y="2809903"/>
            <a:ext cx="7696200" cy="160969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85800" y="4419600"/>
            <a:ext cx="7696200" cy="10668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685800" y="5486400"/>
            <a:ext cx="76962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3100" b="1" dirty="0" smtClean="0">
                <a:latin typeface="Times New Roman" pitchFamily="18" charset="0"/>
                <a:cs typeface="Times New Roman" pitchFamily="18" charset="0"/>
              </a:rPr>
              <a:t>INTRODUCTION</a:t>
            </a:r>
            <a:br>
              <a:rPr lang="en-US" sz="3100" b="1" dirty="0" smtClean="0">
                <a:latin typeface="Times New Roman" pitchFamily="18" charset="0"/>
                <a:cs typeface="Times New Roman" pitchFamily="18" charset="0"/>
              </a:rPr>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a:p>
        </p:txBody>
      </p:sp>
      <p:pic>
        <p:nvPicPr>
          <p:cNvPr id="1026" name="Picture 2" descr="F:\wallpaper\Sumatran_Tiger.jpg"/>
          <p:cNvPicPr>
            <a:picLocks noGrp="1" noChangeAspect="1" noChangeArrowheads="1"/>
          </p:cNvPicPr>
          <p:nvPr>
            <p:ph idx="1"/>
          </p:nvPr>
        </p:nvPicPr>
        <p:blipFill>
          <a:blip r:embed="rId2" cstate="print"/>
          <a:srcRect/>
          <a:stretch>
            <a:fillRect/>
          </a:stretch>
        </p:blipFill>
        <p:spPr bwMode="auto">
          <a:xfrm>
            <a:off x="3810000" y="762000"/>
            <a:ext cx="1524000" cy="1142999"/>
          </a:xfrm>
          <a:prstGeom prst="rect">
            <a:avLst/>
          </a:prstGeom>
          <a:noFill/>
        </p:spPr>
      </p:pic>
      <p:cxnSp>
        <p:nvCxnSpPr>
          <p:cNvPr id="6" name="Straight Connector 5"/>
          <p:cNvCxnSpPr/>
          <p:nvPr/>
        </p:nvCxnSpPr>
        <p:spPr>
          <a:xfrm flipV="1">
            <a:off x="1295400" y="2057400"/>
            <a:ext cx="6705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2200" y="2514600"/>
            <a:ext cx="6096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9600" y="1371600"/>
            <a:ext cx="7924800" cy="8125301"/>
          </a:xfrm>
          <a:prstGeom prst="rect">
            <a:avLst/>
          </a:prstGeom>
        </p:spPr>
        <p:txBody>
          <a:bodyPr wrap="square">
            <a:spAutoFit/>
          </a:bodyPr>
          <a:lstStyle/>
          <a:p>
            <a:r>
              <a:rPr lang="en-US" b="1" dirty="0" smtClean="0">
                <a:latin typeface="Times New Roman" pitchFamily="18" charset="0"/>
                <a:cs typeface="Times New Roman" pitchFamily="18" charset="0"/>
              </a:rPr>
              <a:t>           Picture                                                                          Multiple picture</a:t>
            </a:r>
          </a:p>
          <a:p>
            <a:r>
              <a:rPr lang="en-US" b="1" dirty="0" smtClean="0">
                <a:latin typeface="Times New Roman" pitchFamily="18" charset="0"/>
                <a:cs typeface="Times New Roman" pitchFamily="18" charset="0"/>
              </a:rPr>
              <a:t>                                                                                            format &amp;  frame rate                                                                                   </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Compression</a:t>
            </a:r>
          </a:p>
          <a:p>
            <a:r>
              <a:rPr lang="en-US" b="1" dirty="0" smtClean="0">
                <a:latin typeface="Times New Roman" pitchFamily="18" charset="0"/>
                <a:cs typeface="Times New Roman" pitchFamily="18" charset="0"/>
              </a:rPr>
              <a:t>                           Data header         Motion vectors      </a:t>
            </a:r>
            <a:r>
              <a:rPr lang="en-US" b="1" dirty="0" err="1" smtClean="0">
                <a:latin typeface="Times New Roman" pitchFamily="18" charset="0"/>
                <a:cs typeface="Times New Roman" pitchFamily="18" charset="0"/>
              </a:rPr>
              <a:t>Chroma</a:t>
            </a:r>
            <a:r>
              <a:rPr lang="en-US" b="1" dirty="0" smtClean="0">
                <a:latin typeface="Times New Roman" pitchFamily="18" charset="0"/>
                <a:cs typeface="Times New Roman" pitchFamily="18" charset="0"/>
              </a:rPr>
              <a:t> and </a:t>
            </a:r>
            <a:r>
              <a:rPr lang="en-US" b="1" dirty="0" err="1" smtClean="0">
                <a:latin typeface="Times New Roman" pitchFamily="18" charset="0"/>
                <a:cs typeface="Times New Roman" pitchFamily="18" charset="0"/>
              </a:rPr>
              <a:t>luma</a:t>
            </a:r>
            <a:r>
              <a:rPr lang="en-US" b="1" dirty="0" smtClean="0">
                <a:latin typeface="Times New Roman" pitchFamily="18" charset="0"/>
                <a:cs typeface="Times New Roman" pitchFamily="18" charset="0"/>
              </a:rPr>
              <a:t> DCT</a:t>
            </a:r>
          </a:p>
          <a:p>
            <a:r>
              <a:rPr lang="en-US" b="1" dirty="0" smtClean="0">
                <a:latin typeface="Times New Roman" pitchFamily="18" charset="0"/>
                <a:cs typeface="Times New Roman" pitchFamily="18" charset="0"/>
              </a:rPr>
              <a:t>                                                 Variable length codes.             Coefficients. </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Transport                Flexible delivery  of  data  and  future  extensibility.</a:t>
            </a:r>
          </a:p>
          <a:p>
            <a:r>
              <a:rPr lang="en-US" b="1" dirty="0" smtClean="0">
                <a:latin typeface="Times New Roman" pitchFamily="18" charset="0"/>
                <a:cs typeface="Times New Roman" pitchFamily="18" charset="0"/>
              </a:rPr>
              <a:t>                                                    MPEG-2  packets</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Transmission                                                                  Terrestrial 8-VSB</a:t>
            </a:r>
          </a:p>
          <a:p>
            <a:r>
              <a:rPr lang="en-US" b="1" dirty="0" smtClean="0">
                <a:latin typeface="Times New Roman" pitchFamily="18" charset="0"/>
                <a:cs typeface="Times New Roman" pitchFamily="18" charset="0"/>
              </a:rPr>
              <a:t>                                                       6MHZ</a:t>
            </a:r>
          </a:p>
          <a:p>
            <a:r>
              <a:rPr lang="en-US" b="1" dirty="0" smtClean="0">
                <a:latin typeface="Times New Roman" pitchFamily="18" charset="0"/>
                <a:cs typeface="Times New Roman" pitchFamily="18" charset="0"/>
              </a:rPr>
              <a:t>                    Figure:- Layered  Architecture of the ATSC DTV system      </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p>
        </p:txBody>
      </p:sp>
      <p:cxnSp>
        <p:nvCxnSpPr>
          <p:cNvPr id="12" name="Straight Connector 11"/>
          <p:cNvCxnSpPr/>
          <p:nvPr/>
        </p:nvCxnSpPr>
        <p:spPr>
          <a:xfrm>
            <a:off x="2514600" y="2514600"/>
            <a:ext cx="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819400" y="2514600"/>
            <a:ext cx="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362200" y="2667000"/>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a:endCxn id="8" idx="3"/>
          </p:cNvCxnSpPr>
          <p:nvPr/>
        </p:nvCxnSpPr>
        <p:spPr>
          <a:xfrm>
            <a:off x="2362200" y="2781300"/>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362200" y="2895600"/>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F:\wallpaper\Sumatran_Tiger.jpg"/>
          <p:cNvPicPr>
            <a:picLocks noChangeAspect="1" noChangeArrowheads="1"/>
          </p:cNvPicPr>
          <p:nvPr/>
        </p:nvPicPr>
        <p:blipFill>
          <a:blip r:embed="rId3" cstate="print"/>
          <a:srcRect/>
          <a:stretch>
            <a:fillRect/>
          </a:stretch>
        </p:blipFill>
        <p:spPr bwMode="auto">
          <a:xfrm>
            <a:off x="3886200" y="2438400"/>
            <a:ext cx="457200" cy="457200"/>
          </a:xfrm>
          <a:prstGeom prst="rect">
            <a:avLst/>
          </a:prstGeom>
          <a:noFill/>
        </p:spPr>
      </p:pic>
      <p:pic>
        <p:nvPicPr>
          <p:cNvPr id="24" name="Picture 2" descr="F:\wallpaper\Sumatran_Tiger.jpg"/>
          <p:cNvPicPr>
            <a:picLocks noChangeAspect="1" noChangeArrowheads="1"/>
          </p:cNvPicPr>
          <p:nvPr/>
        </p:nvPicPr>
        <p:blipFill>
          <a:blip r:embed="rId3" cstate="print"/>
          <a:srcRect/>
          <a:stretch>
            <a:fillRect/>
          </a:stretch>
        </p:blipFill>
        <p:spPr bwMode="auto">
          <a:xfrm>
            <a:off x="4724400" y="2438400"/>
            <a:ext cx="457200" cy="457200"/>
          </a:xfrm>
          <a:prstGeom prst="rect">
            <a:avLst/>
          </a:prstGeom>
          <a:noFill/>
        </p:spPr>
      </p:pic>
      <p:pic>
        <p:nvPicPr>
          <p:cNvPr id="25" name="Picture 2" descr="F:\wallpaper\Sumatran_Tiger.jpg"/>
          <p:cNvPicPr>
            <a:picLocks noChangeAspect="1" noChangeArrowheads="1"/>
          </p:cNvPicPr>
          <p:nvPr/>
        </p:nvPicPr>
        <p:blipFill>
          <a:blip r:embed="rId4" cstate="print"/>
          <a:srcRect/>
          <a:stretch>
            <a:fillRect/>
          </a:stretch>
        </p:blipFill>
        <p:spPr bwMode="auto">
          <a:xfrm>
            <a:off x="5715000" y="2286000"/>
            <a:ext cx="838200" cy="685800"/>
          </a:xfrm>
          <a:prstGeom prst="rect">
            <a:avLst/>
          </a:prstGeom>
          <a:noFill/>
        </p:spPr>
      </p:pic>
      <p:cxnSp>
        <p:nvCxnSpPr>
          <p:cNvPr id="55" name="Straight Arrow Connector 54"/>
          <p:cNvCxnSpPr/>
          <p:nvPr/>
        </p:nvCxnSpPr>
        <p:spPr>
          <a:xfrm>
            <a:off x="2667000" y="22860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2667000" y="2209800"/>
            <a:ext cx="41910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858000" y="19812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295400" y="3733800"/>
            <a:ext cx="678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438400" y="4800600"/>
            <a:ext cx="59436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itchFamily="18" charset="0"/>
                <a:cs typeface="Times New Roman" pitchFamily="18" charset="0"/>
              </a:rPr>
              <a:t>Video packet   Audio packet   Video packet   Aux data</a:t>
            </a:r>
          </a:p>
        </p:txBody>
      </p:sp>
      <p:cxnSp>
        <p:nvCxnSpPr>
          <p:cNvPr id="68" name="Straight Connector 67"/>
          <p:cNvCxnSpPr/>
          <p:nvPr/>
        </p:nvCxnSpPr>
        <p:spPr>
          <a:xfrm>
            <a:off x="25908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910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1148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5626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6388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0104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86600" y="4800600"/>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95400" y="5334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791200" y="4419600"/>
            <a:ext cx="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rapezoid 92"/>
          <p:cNvSpPr/>
          <p:nvPr/>
        </p:nvSpPr>
        <p:spPr>
          <a:xfrm>
            <a:off x="3200400" y="5410200"/>
            <a:ext cx="2286000" cy="381000"/>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19.4 Mbps</a:t>
            </a:r>
          </a:p>
        </p:txBody>
      </p:sp>
      <p:cxnSp>
        <p:nvCxnSpPr>
          <p:cNvPr id="95" name="Straight Arrow Connector 94"/>
          <p:cNvCxnSpPr/>
          <p:nvPr/>
        </p:nvCxnSpPr>
        <p:spPr>
          <a:xfrm>
            <a:off x="4648200" y="59436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3048000" y="59436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b="1" dirty="0" smtClean="0">
                <a:latin typeface="Times New Roman" pitchFamily="18" charset="0"/>
                <a:cs typeface="Times New Roman" pitchFamily="18" charset="0"/>
              </a:rPr>
              <a:t>Parallel pipelined execution of ACS unit.</a:t>
            </a:r>
            <a:endParaRPr lang="en-US" sz="2800"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304801" y="1828800"/>
            <a:ext cx="8839200" cy="2514600"/>
          </a:xfrm>
          <a:prstGeom prst="rect">
            <a:avLst/>
          </a:prstGeom>
          <a:noFill/>
          <a:ln w="9525">
            <a:noFill/>
            <a:miter lim="800000"/>
            <a:headEnd/>
            <a:tailEnd/>
          </a:ln>
        </p:spPr>
      </p:pic>
      <p:pic>
        <p:nvPicPr>
          <p:cNvPr id="3075" name="Picture 3"/>
          <p:cNvPicPr>
            <a:picLocks noGrp="1" noChangeAspect="1" noChangeArrowheads="1"/>
          </p:cNvPicPr>
          <p:nvPr>
            <p:ph idx="1"/>
          </p:nvPr>
        </p:nvPicPr>
        <p:blipFill>
          <a:blip r:embed="rId3" cstate="print"/>
          <a:srcRect/>
          <a:stretch>
            <a:fillRect/>
          </a:stretch>
        </p:blipFill>
        <p:spPr bwMode="auto">
          <a:xfrm>
            <a:off x="304800" y="4343400"/>
            <a:ext cx="85344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Parallel Pipelined Execution of trace back unit.</a:t>
            </a:r>
            <a:endParaRPr lang="en-US" sz="2800"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0" y="1371600"/>
            <a:ext cx="9144000" cy="2133600"/>
          </a:xfrm>
          <a:prstGeom prst="rect">
            <a:avLst/>
          </a:prstGeom>
          <a:noFill/>
          <a:ln w="9525">
            <a:noFill/>
            <a:miter lim="800000"/>
            <a:headEnd/>
            <a:tailEnd/>
          </a:ln>
        </p:spPr>
      </p:pic>
      <p:pic>
        <p:nvPicPr>
          <p:cNvPr id="4099" name="Picture 3"/>
          <p:cNvPicPr>
            <a:picLocks noGrp="1" noChangeAspect="1" noChangeArrowheads="1"/>
          </p:cNvPicPr>
          <p:nvPr>
            <p:ph idx="1"/>
          </p:nvPr>
        </p:nvPicPr>
        <p:blipFill>
          <a:blip r:embed="rId3" cstate="print"/>
          <a:srcRect/>
          <a:stretch>
            <a:fillRect/>
          </a:stretch>
        </p:blipFill>
        <p:spPr bwMode="auto">
          <a:xfrm>
            <a:off x="0" y="3505200"/>
            <a:ext cx="82296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PROJECT FLOWCHART</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Autofit/>
          </a:bodyPr>
          <a:lstStyle/>
          <a:p>
            <a:pPr>
              <a:buNone/>
            </a:pPr>
            <a:r>
              <a:rPr lang="en-US" sz="2400" dirty="0" smtClean="0"/>
              <a:t>                                            </a:t>
            </a:r>
            <a:r>
              <a:rPr lang="en-US" sz="2400" dirty="0" smtClean="0">
                <a:latin typeface="Times New Roman" pitchFamily="18" charset="0"/>
                <a:cs typeface="Times New Roman" pitchFamily="18" charset="0"/>
              </a:rPr>
              <a:t>Input </a:t>
            </a:r>
            <a:r>
              <a:rPr lang="en-US" sz="2400" dirty="0" err="1" smtClean="0">
                <a:latin typeface="Times New Roman" pitchFamily="18" charset="0"/>
                <a:cs typeface="Times New Roman" pitchFamily="18" charset="0"/>
              </a:rPr>
              <a:t>bitstream</a:t>
            </a: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Redundancy addition (Convolution encoding)</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Interleaving</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8-VSB Modulation and transmission </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Demodulation</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decoding</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Deinterleaving</a:t>
            </a: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4" name="Down Arrow 3"/>
          <p:cNvSpPr/>
          <p:nvPr/>
        </p:nvSpPr>
        <p:spPr>
          <a:xfrm>
            <a:off x="4191000" y="1524000"/>
            <a:ext cx="457200" cy="5334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4191000" y="2438400"/>
            <a:ext cx="457200" cy="6096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4191000" y="3276600"/>
            <a:ext cx="457200" cy="6096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4191000" y="4191000"/>
            <a:ext cx="457200" cy="6096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191000" y="5029200"/>
            <a:ext cx="457200" cy="6096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191000" y="5943600"/>
            <a:ext cx="457200" cy="533400"/>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Decoding Flowchart</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54102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800" dirty="0" smtClean="0"/>
          </a:p>
          <a:p>
            <a:pPr>
              <a:buNone/>
            </a:pPr>
            <a:r>
              <a:rPr lang="en-US" sz="1800" dirty="0" smtClean="0"/>
              <a:t>                                        No</a:t>
            </a:r>
          </a:p>
          <a:p>
            <a:pPr>
              <a:buNone/>
            </a:pPr>
            <a:r>
              <a:rPr lang="en-US" sz="1800" dirty="0" smtClean="0"/>
              <a:t>                    </a:t>
            </a:r>
          </a:p>
          <a:p>
            <a:pPr>
              <a:buNone/>
            </a:pPr>
            <a:r>
              <a:rPr lang="en-US" sz="1800" dirty="0" smtClean="0"/>
              <a:t>                                                     Yes                        No</a:t>
            </a:r>
          </a:p>
          <a:p>
            <a:pPr>
              <a:buNone/>
            </a:pPr>
            <a:r>
              <a:rPr lang="en-US" sz="1800" dirty="0" smtClean="0"/>
              <a:t>                                                                          </a:t>
            </a:r>
          </a:p>
          <a:p>
            <a:pPr>
              <a:buNone/>
            </a:pPr>
            <a:r>
              <a:rPr lang="en-US" sz="1800" dirty="0" smtClean="0"/>
              <a:t>                                                                                     Yes</a:t>
            </a:r>
          </a:p>
          <a:p>
            <a:endParaRPr lang="en-US" dirty="0" smtClean="0"/>
          </a:p>
          <a:p>
            <a:endParaRPr lang="en-US" dirty="0" smtClean="0"/>
          </a:p>
          <a:p>
            <a:endParaRPr lang="en-US" dirty="0"/>
          </a:p>
        </p:txBody>
      </p:sp>
      <p:sp>
        <p:nvSpPr>
          <p:cNvPr id="4" name="Flowchart: Terminator 3"/>
          <p:cNvSpPr/>
          <p:nvPr/>
        </p:nvSpPr>
        <p:spPr>
          <a:xfrm>
            <a:off x="3733800" y="914400"/>
            <a:ext cx="914400" cy="301752"/>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Start</a:t>
            </a:r>
            <a:endParaRPr lang="en-US" sz="1600" dirty="0">
              <a:solidFill>
                <a:schemeClr val="tx1"/>
              </a:solidFill>
            </a:endParaRPr>
          </a:p>
        </p:txBody>
      </p:sp>
      <p:sp>
        <p:nvSpPr>
          <p:cNvPr id="5" name="Flowchart: Process 4"/>
          <p:cNvSpPr/>
          <p:nvPr/>
        </p:nvSpPr>
        <p:spPr>
          <a:xfrm>
            <a:off x="3429000" y="1447800"/>
            <a:ext cx="1524000" cy="3810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Initialize</a:t>
            </a:r>
            <a:endParaRPr lang="en-US" dirty="0">
              <a:solidFill>
                <a:schemeClr val="tx1"/>
              </a:solidFill>
            </a:endParaRPr>
          </a:p>
        </p:txBody>
      </p:sp>
      <p:sp>
        <p:nvSpPr>
          <p:cNvPr id="8" name="Flowchart: Process 7"/>
          <p:cNvSpPr/>
          <p:nvPr/>
        </p:nvSpPr>
        <p:spPr>
          <a:xfrm>
            <a:off x="2286000" y="2057400"/>
            <a:ext cx="3886200" cy="3810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Branch metric calculation</a:t>
            </a:r>
            <a:endParaRPr lang="en-US" dirty="0">
              <a:solidFill>
                <a:schemeClr val="tx1"/>
              </a:solidFill>
            </a:endParaRPr>
          </a:p>
        </p:txBody>
      </p:sp>
      <p:sp>
        <p:nvSpPr>
          <p:cNvPr id="10" name="Flowchart: Process 9"/>
          <p:cNvSpPr/>
          <p:nvPr/>
        </p:nvSpPr>
        <p:spPr>
          <a:xfrm>
            <a:off x="2286000" y="2667000"/>
            <a:ext cx="3886200" cy="3810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Load Branch metrics</a:t>
            </a:r>
            <a:endParaRPr lang="en-US" dirty="0">
              <a:solidFill>
                <a:schemeClr val="tx1"/>
              </a:solidFill>
            </a:endParaRPr>
          </a:p>
        </p:txBody>
      </p:sp>
      <p:sp>
        <p:nvSpPr>
          <p:cNvPr id="11" name="Flowchart: Process 10"/>
          <p:cNvSpPr/>
          <p:nvPr/>
        </p:nvSpPr>
        <p:spPr>
          <a:xfrm>
            <a:off x="3505200" y="3276600"/>
            <a:ext cx="1447800" cy="3810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ACS</a:t>
            </a:r>
            <a:endParaRPr lang="en-US" dirty="0">
              <a:solidFill>
                <a:schemeClr val="tx1"/>
              </a:solidFill>
            </a:endParaRPr>
          </a:p>
        </p:txBody>
      </p:sp>
      <p:sp>
        <p:nvSpPr>
          <p:cNvPr id="12" name="Flowchart: Process 11"/>
          <p:cNvSpPr/>
          <p:nvPr/>
        </p:nvSpPr>
        <p:spPr>
          <a:xfrm>
            <a:off x="2819400" y="3886200"/>
            <a:ext cx="2819400" cy="304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Path info Buffer</a:t>
            </a:r>
            <a:endParaRPr lang="en-US" dirty="0">
              <a:solidFill>
                <a:schemeClr val="tx1"/>
              </a:solidFill>
            </a:endParaRPr>
          </a:p>
        </p:txBody>
      </p:sp>
      <p:sp>
        <p:nvSpPr>
          <p:cNvPr id="13" name="Flowchart: Decision 12"/>
          <p:cNvSpPr/>
          <p:nvPr/>
        </p:nvSpPr>
        <p:spPr>
          <a:xfrm>
            <a:off x="3276600" y="4419600"/>
            <a:ext cx="1524000" cy="61264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States end</a:t>
            </a:r>
            <a:endParaRPr lang="en-US" dirty="0">
              <a:solidFill>
                <a:schemeClr val="tx1"/>
              </a:solidFill>
            </a:endParaRPr>
          </a:p>
        </p:txBody>
      </p:sp>
      <p:sp>
        <p:nvSpPr>
          <p:cNvPr id="14" name="Flowchart: Decision 13"/>
          <p:cNvSpPr/>
          <p:nvPr/>
        </p:nvSpPr>
        <p:spPr>
          <a:xfrm>
            <a:off x="3276600" y="5181600"/>
            <a:ext cx="1524000" cy="53340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Trellis end</a:t>
            </a:r>
            <a:endParaRPr lang="en-US" dirty="0">
              <a:solidFill>
                <a:schemeClr val="tx1"/>
              </a:solidFill>
            </a:endParaRPr>
          </a:p>
        </p:txBody>
      </p:sp>
      <p:sp>
        <p:nvSpPr>
          <p:cNvPr id="15" name="Flowchart: Process 14"/>
          <p:cNvSpPr/>
          <p:nvPr/>
        </p:nvSpPr>
        <p:spPr>
          <a:xfrm>
            <a:off x="3276600" y="5867400"/>
            <a:ext cx="1600200" cy="304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Decoded bits</a:t>
            </a:r>
            <a:endParaRPr lang="en-US" dirty="0">
              <a:solidFill>
                <a:schemeClr val="tx1"/>
              </a:solidFill>
            </a:endParaRPr>
          </a:p>
        </p:txBody>
      </p:sp>
      <p:sp>
        <p:nvSpPr>
          <p:cNvPr id="16" name="Flowchart: Terminator 15"/>
          <p:cNvSpPr/>
          <p:nvPr/>
        </p:nvSpPr>
        <p:spPr>
          <a:xfrm>
            <a:off x="3657600" y="6324600"/>
            <a:ext cx="914400" cy="301752"/>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End</a:t>
            </a:r>
            <a:endParaRPr lang="en-US" dirty="0">
              <a:solidFill>
                <a:schemeClr val="tx1"/>
              </a:solidFill>
            </a:endParaRPr>
          </a:p>
        </p:txBody>
      </p:sp>
      <p:cxnSp>
        <p:nvCxnSpPr>
          <p:cNvPr id="18" name="Straight Arrow Connector 17"/>
          <p:cNvCxnSpPr>
            <a:stCxn id="4" idx="2"/>
            <a:endCxn id="5" idx="0"/>
          </p:cNvCxnSpPr>
          <p:nvPr/>
        </p:nvCxnSpPr>
        <p:spPr>
          <a:xfrm>
            <a:off x="4191000" y="1216152"/>
            <a:ext cx="0" cy="2316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419600" y="18288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886200" y="24384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0" y="30480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038600" y="36576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038600" y="4191000"/>
            <a:ext cx="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2"/>
            <a:endCxn id="14" idx="0"/>
          </p:cNvCxnSpPr>
          <p:nvPr/>
        </p:nvCxnSpPr>
        <p:spPr>
          <a:xfrm>
            <a:off x="4038600" y="5032248"/>
            <a:ext cx="0" cy="1493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2"/>
            <a:endCxn id="15" idx="0"/>
          </p:cNvCxnSpPr>
          <p:nvPr/>
        </p:nvCxnSpPr>
        <p:spPr>
          <a:xfrm>
            <a:off x="4038600" y="5715000"/>
            <a:ext cx="381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16" idx="0"/>
          </p:cNvCxnSpPr>
          <p:nvPr/>
        </p:nvCxnSpPr>
        <p:spPr>
          <a:xfrm>
            <a:off x="4076700" y="6172200"/>
            <a:ext cx="381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3" idx="1"/>
          </p:cNvCxnSpPr>
          <p:nvPr/>
        </p:nvCxnSpPr>
        <p:spPr>
          <a:xfrm flipH="1" flipV="1">
            <a:off x="1600200" y="4724400"/>
            <a:ext cx="1676400" cy="1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600200" y="2743200"/>
            <a:ext cx="0" cy="1981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600200" y="27432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4" idx="3"/>
          </p:cNvCxnSpPr>
          <p:nvPr/>
        </p:nvCxnSpPr>
        <p:spPr>
          <a:xfrm flipV="1">
            <a:off x="4800600" y="5410200"/>
            <a:ext cx="22098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010400" y="21336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6172200" y="2133600"/>
            <a:ext cx="838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dirty="0" smtClean="0">
                <a:latin typeface="Times New Roman" pitchFamily="18" charset="0"/>
                <a:cs typeface="Times New Roman" pitchFamily="18" charset="0"/>
              </a:rPr>
              <a:t>Parallel </a:t>
            </a:r>
            <a:r>
              <a:rPr lang="en-US" sz="2800" dirty="0" err="1" smtClean="0">
                <a:latin typeface="Times New Roman" pitchFamily="18" charset="0"/>
                <a:cs typeface="Times New Roman" pitchFamily="18" charset="0"/>
              </a:rPr>
              <a:t>Viterbi</a:t>
            </a:r>
            <a:r>
              <a:rPr lang="en-US" sz="2800" dirty="0" smtClean="0">
                <a:latin typeface="Times New Roman" pitchFamily="18" charset="0"/>
                <a:cs typeface="Times New Roman" pitchFamily="18" charset="0"/>
              </a:rPr>
              <a:t> Decoder Flowchart</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219200" y="762000"/>
            <a:ext cx="73914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CONVOLUTION ENCODER</a:t>
            </a:r>
            <a:br>
              <a:rPr lang="en-US" sz="2800" b="1" dirty="0" smtClean="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2819400" y="1219200"/>
            <a:ext cx="4572000" cy="3047999"/>
          </a:xfrm>
          <a:prstGeom prst="rect">
            <a:avLst/>
          </a:prstGeom>
          <a:noFill/>
          <a:ln w="9525">
            <a:noFill/>
            <a:miter lim="800000"/>
            <a:headEnd/>
            <a:tailEnd/>
          </a:ln>
        </p:spPr>
      </p:pic>
      <p:sp>
        <p:nvSpPr>
          <p:cNvPr id="5" name="Rectangle 4"/>
          <p:cNvSpPr/>
          <p:nvPr/>
        </p:nvSpPr>
        <p:spPr>
          <a:xfrm>
            <a:off x="838201" y="3810000"/>
            <a:ext cx="7848599" cy="2384524"/>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6" name="Rectangle 5"/>
          <p:cNvSpPr/>
          <p:nvPr/>
        </p:nvSpPr>
        <p:spPr>
          <a:xfrm>
            <a:off x="304800" y="3244334"/>
            <a:ext cx="8686800" cy="3139321"/>
          </a:xfrm>
          <a:prstGeom prst="rect">
            <a:avLst/>
          </a:prstGeom>
        </p:spPr>
        <p:txBody>
          <a:bodyPr wrap="square">
            <a:spAutoFit/>
          </a:bodyPr>
          <a:lstStyle/>
          <a:p>
            <a:endParaRPr lang="en-US" dirty="0" smtClean="0"/>
          </a:p>
          <a:p>
            <a:endParaRPr lang="en-US" dirty="0" smtClean="0"/>
          </a:p>
          <a:p>
            <a:endParaRPr lang="en-US" dirty="0" smtClean="0"/>
          </a:p>
          <a:p>
            <a:r>
              <a:rPr lang="en-US" dirty="0" smtClean="0"/>
              <a:t>                                       </a:t>
            </a:r>
          </a:p>
          <a:p>
            <a:r>
              <a:rPr lang="en-US" dirty="0" smtClean="0"/>
              <a:t>                                             </a:t>
            </a:r>
            <a:r>
              <a:rPr lang="en-US" b="1" dirty="0" smtClean="0"/>
              <a:t>Figure:-Block diagram of ½  convolution encoder</a:t>
            </a:r>
          </a:p>
          <a:p>
            <a:endParaRPr lang="en-US" b="1" dirty="0" smtClean="0"/>
          </a:p>
          <a:p>
            <a:pPr>
              <a:buFont typeface="Wingdings" pitchFamily="2" charset="2"/>
              <a:buChar char="Ø"/>
            </a:pPr>
            <a:r>
              <a:rPr lang="en-US" sz="2400" dirty="0" smtClean="0">
                <a:latin typeface="Times New Roman" pitchFamily="18" charset="0"/>
                <a:cs typeface="Times New Roman" pitchFamily="18" charset="0"/>
              </a:rPr>
              <a:t>Convolution  encoder is similar to finite state machine ,k bits are   fed to input of encoder and n outputs are calculated from generator polynomials by modulo 2 addition.</a:t>
            </a:r>
          </a:p>
          <a:p>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CONVOLUTION ENCODER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5562600"/>
          </a:xfrm>
        </p:spPr>
        <p:txBody>
          <a:bodyPr>
            <a:normAutofit fontScale="25000" lnSpcReduction="20000"/>
          </a:bodyPr>
          <a:lstStyle/>
          <a:p>
            <a:pPr algn="just">
              <a:buFont typeface="Wingdings" pitchFamily="2" charset="2"/>
              <a:buChar char="Ø"/>
            </a:pPr>
            <a:r>
              <a:rPr lang="en-US" sz="9600" dirty="0" smtClean="0">
                <a:latin typeface="Times New Roman" pitchFamily="18" charset="0"/>
                <a:cs typeface="Times New Roman" pitchFamily="18" charset="0"/>
              </a:rPr>
              <a:t>Generator polynomial specifies connections of encoder to modulo 2 adder. The 1 in generator polynomial indicates connections and 0 indicates no connection between stage and modulo 2 adder.</a:t>
            </a:r>
          </a:p>
          <a:p>
            <a:pPr algn="just">
              <a:buFont typeface="Wingdings" pitchFamily="2" charset="2"/>
              <a:buChar char="Ø"/>
            </a:pPr>
            <a:r>
              <a:rPr lang="en-US" sz="9600" dirty="0" smtClean="0">
                <a:latin typeface="Times New Roman" pitchFamily="18" charset="0"/>
                <a:cs typeface="Times New Roman" pitchFamily="18" charset="0"/>
              </a:rPr>
              <a:t>Convolution encoder can be described in terms of state diagram and trellis diagram .State diagram shows transition between states .Trellis diagram is description of  state diagram.</a:t>
            </a:r>
          </a:p>
          <a:p>
            <a:pPr algn="just">
              <a:buNone/>
            </a:pPr>
            <a:endParaRPr lang="en-US" sz="6000" dirty="0" smtClean="0">
              <a:latin typeface="Times New Roman" pitchFamily="18" charset="0"/>
              <a:cs typeface="Times New Roman" pitchFamily="18" charset="0"/>
            </a:endParaRPr>
          </a:p>
          <a:p>
            <a:pPr algn="just">
              <a:buNone/>
            </a:pPr>
            <a:r>
              <a:rPr lang="en-US" sz="6000" dirty="0" smtClean="0">
                <a:latin typeface="Times New Roman" pitchFamily="18" charset="0"/>
                <a:cs typeface="Times New Roman" pitchFamily="18" charset="0"/>
              </a:rPr>
              <a:t>                  </a:t>
            </a:r>
            <a:r>
              <a:rPr lang="en-US" sz="6000" b="1" dirty="0" smtClean="0">
                <a:latin typeface="Times New Roman" pitchFamily="18" charset="0"/>
                <a:cs typeface="Times New Roman" pitchFamily="18" charset="0"/>
              </a:rPr>
              <a:t>00          0/00                       00</a:t>
            </a:r>
          </a:p>
          <a:p>
            <a:pPr algn="just">
              <a:buNone/>
            </a:pPr>
            <a:r>
              <a:rPr lang="en-US" sz="6000" dirty="0" smtClean="0">
                <a:latin typeface="Times New Roman" pitchFamily="18" charset="0"/>
                <a:cs typeface="Times New Roman" pitchFamily="18" charset="0"/>
              </a:rPr>
              <a:t>                                                            </a:t>
            </a:r>
          </a:p>
          <a:p>
            <a:pPr algn="just">
              <a:buNone/>
            </a:pPr>
            <a:r>
              <a:rPr lang="en-US" sz="6000" b="1" dirty="0" smtClean="0">
                <a:latin typeface="Times New Roman" pitchFamily="18" charset="0"/>
                <a:cs typeface="Times New Roman" pitchFamily="18" charset="0"/>
              </a:rPr>
              <a:t>                                   1/11</a:t>
            </a:r>
          </a:p>
          <a:p>
            <a:pPr algn="just">
              <a:buNone/>
            </a:pPr>
            <a:r>
              <a:rPr lang="en-US" sz="6000" b="1" dirty="0" smtClean="0">
                <a:latin typeface="Times New Roman" pitchFamily="18" charset="0"/>
                <a:cs typeface="Times New Roman" pitchFamily="18" charset="0"/>
              </a:rPr>
              <a:t>                  01      0/11                           01                                                                              </a:t>
            </a:r>
          </a:p>
          <a:p>
            <a:pPr algn="just">
              <a:buNone/>
            </a:pPr>
            <a:r>
              <a:rPr lang="en-US" sz="6000" b="1" dirty="0" smtClean="0">
                <a:latin typeface="Times New Roman" pitchFamily="18" charset="0"/>
                <a:cs typeface="Times New Roman" pitchFamily="18" charset="0"/>
              </a:rPr>
              <a:t>                                     1/00</a:t>
            </a:r>
          </a:p>
          <a:p>
            <a:pPr algn="just">
              <a:buNone/>
            </a:pPr>
            <a:r>
              <a:rPr lang="en-US" sz="6000" b="1" dirty="0" smtClean="0">
                <a:latin typeface="Times New Roman" pitchFamily="18" charset="0"/>
                <a:cs typeface="Times New Roman" pitchFamily="18" charset="0"/>
              </a:rPr>
              <a:t>                                          0/10</a:t>
            </a:r>
          </a:p>
          <a:p>
            <a:pPr algn="just">
              <a:buNone/>
            </a:pPr>
            <a:r>
              <a:rPr lang="en-US" sz="6000" b="1" dirty="0" smtClean="0">
                <a:latin typeface="Times New Roman" pitchFamily="18" charset="0"/>
                <a:cs typeface="Times New Roman" pitchFamily="18" charset="0"/>
              </a:rPr>
              <a:t>                                    1/01</a:t>
            </a:r>
          </a:p>
          <a:p>
            <a:pPr algn="just">
              <a:buNone/>
            </a:pPr>
            <a:r>
              <a:rPr lang="en-US" sz="6000" b="1" dirty="0" smtClean="0">
                <a:latin typeface="Times New Roman" pitchFamily="18" charset="0"/>
                <a:cs typeface="Times New Roman" pitchFamily="18" charset="0"/>
              </a:rPr>
              <a:t>                 10                                         10</a:t>
            </a:r>
          </a:p>
          <a:p>
            <a:pPr algn="just">
              <a:buNone/>
            </a:pPr>
            <a:r>
              <a:rPr lang="en-US" sz="6000" b="1" dirty="0" smtClean="0">
                <a:latin typeface="Times New Roman" pitchFamily="18" charset="0"/>
                <a:cs typeface="Times New Roman" pitchFamily="18" charset="0"/>
              </a:rPr>
              <a:t>                    0/01</a:t>
            </a:r>
          </a:p>
          <a:p>
            <a:pPr algn="just">
              <a:buNone/>
            </a:pPr>
            <a:r>
              <a:rPr lang="en-US" sz="6000" b="1" dirty="0" smtClean="0">
                <a:latin typeface="Times New Roman" pitchFamily="18" charset="0"/>
                <a:cs typeface="Times New Roman" pitchFamily="18" charset="0"/>
              </a:rPr>
              <a:t>                            1/10</a:t>
            </a:r>
          </a:p>
          <a:p>
            <a:pPr algn="just">
              <a:buNone/>
            </a:pPr>
            <a:r>
              <a:rPr lang="en-US" sz="6000" b="1" dirty="0" smtClean="0">
                <a:latin typeface="Times New Roman" pitchFamily="18" charset="0"/>
                <a:cs typeface="Times New Roman" pitchFamily="18" charset="0"/>
              </a:rPr>
              <a:t>                11                                          11</a:t>
            </a:r>
          </a:p>
          <a:p>
            <a:pPr algn="just">
              <a:buNone/>
            </a:pPr>
            <a:r>
              <a:rPr lang="en-US" sz="7200" b="1" dirty="0" smtClean="0">
                <a:latin typeface="Times New Roman" pitchFamily="18" charset="0"/>
                <a:cs typeface="Times New Roman" pitchFamily="18" charset="0"/>
              </a:rPr>
              <a:t>Figure:-State and trellis diagram of  convolution encoder.</a:t>
            </a:r>
          </a:p>
          <a:p>
            <a:pPr algn="just">
              <a:buNone/>
            </a:pPr>
            <a:r>
              <a:rPr lang="en-US" sz="7200" b="1" dirty="0" smtClean="0">
                <a:latin typeface="Times New Roman" pitchFamily="18" charset="0"/>
                <a:cs typeface="Times New Roman" pitchFamily="18" charset="0"/>
              </a:rPr>
              <a:t>                        </a:t>
            </a:r>
          </a:p>
          <a:p>
            <a:pPr algn="just">
              <a:buNone/>
            </a:pPr>
            <a:endParaRPr lang="en-US" sz="6000" b="1" dirty="0" smtClean="0">
              <a:latin typeface="Times New Roman" pitchFamily="18" charset="0"/>
              <a:cs typeface="Times New Roman" pitchFamily="18" charset="0"/>
            </a:endParaRPr>
          </a:p>
          <a:p>
            <a:pPr algn="just">
              <a:buNone/>
            </a:pPr>
            <a:endParaRPr lang="en-US" sz="6000" b="1" dirty="0" smtClean="0">
              <a:latin typeface="Times New Roman" pitchFamily="18" charset="0"/>
              <a:cs typeface="Times New Roman" pitchFamily="18" charset="0"/>
            </a:endParaRPr>
          </a:p>
          <a:p>
            <a:pPr algn="just">
              <a:buNone/>
            </a:pPr>
            <a:endParaRPr lang="en-US" sz="6000" b="1" dirty="0" smtClean="0">
              <a:latin typeface="Times New Roman" pitchFamily="18" charset="0"/>
              <a:cs typeface="Times New Roman" pitchFamily="18" charset="0"/>
            </a:endParaRPr>
          </a:p>
          <a:p>
            <a:pPr algn="just">
              <a:buNone/>
            </a:pPr>
            <a:endParaRPr lang="en-US" sz="6000" b="1" dirty="0" smtClean="0">
              <a:latin typeface="Times New Roman" pitchFamily="18" charset="0"/>
              <a:cs typeface="Times New Roman" pitchFamily="18" charset="0"/>
            </a:endParaRPr>
          </a:p>
          <a:p>
            <a:pPr algn="just">
              <a:buNone/>
            </a:pPr>
            <a:endParaRPr lang="en-US" sz="6000" b="1" dirty="0" smtClean="0">
              <a:latin typeface="Times New Roman" pitchFamily="18" charset="0"/>
              <a:cs typeface="Times New Roman" pitchFamily="18" charset="0"/>
            </a:endParaRPr>
          </a:p>
          <a:p>
            <a:pPr algn="just">
              <a:buNone/>
            </a:pPr>
            <a:endParaRPr lang="en-US" sz="6000" b="1" dirty="0" smtClean="0">
              <a:latin typeface="Times New Roman" pitchFamily="18" charset="0"/>
              <a:cs typeface="Times New Roman" pitchFamily="18" charset="0"/>
            </a:endParaRPr>
          </a:p>
          <a:p>
            <a:pPr algn="just">
              <a:buNone/>
            </a:pPr>
            <a:endParaRPr lang="en-US" sz="1800" b="1" dirty="0" smtClean="0">
              <a:latin typeface="Times New Roman" pitchFamily="18" charset="0"/>
              <a:cs typeface="Times New Roman" pitchFamily="18" charset="0"/>
            </a:endParaRPr>
          </a:p>
          <a:p>
            <a:pPr algn="just">
              <a:buNone/>
            </a:pPr>
            <a:endParaRPr lang="en-US" sz="1800" b="1" dirty="0" smtClean="0">
              <a:latin typeface="Times New Roman" pitchFamily="18" charset="0"/>
              <a:cs typeface="Times New Roman" pitchFamily="18" charset="0"/>
            </a:endParaRPr>
          </a:p>
          <a:p>
            <a:pPr algn="just">
              <a:buNone/>
            </a:pPr>
            <a:endParaRPr lang="en-US" sz="1800" b="1" dirty="0" smtClean="0">
              <a:latin typeface="Times New Roman" pitchFamily="18" charset="0"/>
              <a:cs typeface="Times New Roman" pitchFamily="18" charset="0"/>
            </a:endParaRPr>
          </a:p>
          <a:p>
            <a:pPr algn="just">
              <a:buNone/>
            </a:pPr>
            <a:r>
              <a:rPr lang="en-US" sz="1800" b="1" dirty="0" smtClean="0">
                <a:latin typeface="Times New Roman" pitchFamily="18" charset="0"/>
                <a:cs typeface="Times New Roman" pitchFamily="18" charset="0"/>
              </a:rPr>
              <a:t>  </a:t>
            </a:r>
            <a:r>
              <a:rPr lang="en-US" sz="3800" b="1" dirty="0" smtClean="0">
                <a:latin typeface="Times New Roman" pitchFamily="18" charset="0"/>
                <a:cs typeface="Times New Roman" pitchFamily="18" charset="0"/>
              </a:rPr>
              <a:t>Figure:-Trellis diagram and state diagram of Convolution encoder.</a:t>
            </a:r>
            <a:endParaRPr lang="en-US" sz="3800" b="1" dirty="0">
              <a:latin typeface="Times New Roman" pitchFamily="18" charset="0"/>
              <a:cs typeface="Times New Roman" pitchFamily="18" charset="0"/>
            </a:endParaRPr>
          </a:p>
        </p:txBody>
      </p:sp>
      <p:sp>
        <p:nvSpPr>
          <p:cNvPr id="4" name="Oval 3"/>
          <p:cNvSpPr/>
          <p:nvPr/>
        </p:nvSpPr>
        <p:spPr>
          <a:xfrm>
            <a:off x="914400" y="38100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 name="Oval 4"/>
          <p:cNvSpPr/>
          <p:nvPr/>
        </p:nvSpPr>
        <p:spPr>
          <a:xfrm>
            <a:off x="914400" y="44196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14400" y="56388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14400" y="50292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71800" y="44196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71800" y="38100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71800" y="50292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971800" y="5638800"/>
            <a:ext cx="3810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4" idx="6"/>
            <a:endCxn id="9" idx="2"/>
          </p:cNvCxnSpPr>
          <p:nvPr/>
        </p:nvCxnSpPr>
        <p:spPr>
          <a:xfrm>
            <a:off x="1295400" y="3924300"/>
            <a:ext cx="1676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6"/>
            <a:endCxn id="8" idx="2"/>
          </p:cNvCxnSpPr>
          <p:nvPr/>
        </p:nvCxnSpPr>
        <p:spPr>
          <a:xfrm>
            <a:off x="1295400" y="3924300"/>
            <a:ext cx="1676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6"/>
          </p:cNvCxnSpPr>
          <p:nvPr/>
        </p:nvCxnSpPr>
        <p:spPr>
          <a:xfrm flipV="1">
            <a:off x="1295400" y="5715000"/>
            <a:ext cx="1676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10" idx="2"/>
          </p:cNvCxnSpPr>
          <p:nvPr/>
        </p:nvCxnSpPr>
        <p:spPr>
          <a:xfrm flipV="1">
            <a:off x="1295400" y="5143500"/>
            <a:ext cx="1676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6"/>
            <a:endCxn id="10" idx="2"/>
          </p:cNvCxnSpPr>
          <p:nvPr/>
        </p:nvCxnSpPr>
        <p:spPr>
          <a:xfrm>
            <a:off x="1295400" y="4533900"/>
            <a:ext cx="1676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6"/>
            <a:endCxn id="11" idx="2"/>
          </p:cNvCxnSpPr>
          <p:nvPr/>
        </p:nvCxnSpPr>
        <p:spPr>
          <a:xfrm>
            <a:off x="1295400" y="4533900"/>
            <a:ext cx="1676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p:cNvCxnSpPr>
          <p:nvPr/>
        </p:nvCxnSpPr>
        <p:spPr>
          <a:xfrm flipV="1">
            <a:off x="1295400" y="3962400"/>
            <a:ext cx="1600200" cy="1181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6"/>
            <a:endCxn id="8" idx="2"/>
          </p:cNvCxnSpPr>
          <p:nvPr/>
        </p:nvCxnSpPr>
        <p:spPr>
          <a:xfrm flipV="1">
            <a:off x="1295400" y="4533900"/>
            <a:ext cx="1676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2" cstate="print"/>
          <a:srcRect/>
          <a:stretch>
            <a:fillRect/>
          </a:stretch>
        </p:blipFill>
        <p:spPr bwMode="auto">
          <a:xfrm>
            <a:off x="4419600" y="3505200"/>
            <a:ext cx="41148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TRELLIS ENCODER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105400"/>
          </a:xfrm>
        </p:spPr>
        <p:txBody>
          <a:bodyPr/>
          <a:lstStyle/>
          <a:p>
            <a:endParaRPr lang="en-US" dirty="0" smtClean="0"/>
          </a:p>
          <a:p>
            <a:r>
              <a:rPr lang="en-US" sz="1800" dirty="0" smtClean="0"/>
              <a:t>X1                                                 Y2                                        Z2</a:t>
            </a:r>
          </a:p>
          <a:p>
            <a:pPr>
              <a:buNone/>
            </a:pPr>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X2                                              Y1                                            Z1                                                   </a:t>
            </a:r>
          </a:p>
          <a:p>
            <a:endParaRPr lang="en-US" sz="1800" dirty="0" smtClean="0"/>
          </a:p>
          <a:p>
            <a:r>
              <a:rPr lang="en-US" sz="1800" dirty="0" smtClean="0"/>
              <a:t>                                                                                                   Z0</a:t>
            </a:r>
            <a:endParaRPr lang="en-US" sz="1800" dirty="0"/>
          </a:p>
        </p:txBody>
      </p:sp>
      <p:sp>
        <p:nvSpPr>
          <p:cNvPr id="4" name="Oval 3"/>
          <p:cNvSpPr/>
          <p:nvPr/>
        </p:nvSpPr>
        <p:spPr>
          <a:xfrm>
            <a:off x="1828800" y="1752600"/>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4" idx="2"/>
          </p:cNvCxnSpPr>
          <p:nvPr/>
        </p:nvCxnSpPr>
        <p:spPr>
          <a:xfrm>
            <a:off x="1295400" y="19812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09800" y="1981200"/>
            <a:ext cx="441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438400" y="2590800"/>
            <a:ext cx="533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cxnSp>
        <p:nvCxnSpPr>
          <p:cNvPr id="11" name="Straight Connector 10"/>
          <p:cNvCxnSpPr>
            <a:stCxn id="9" idx="1"/>
          </p:cNvCxnSpPr>
          <p:nvPr/>
        </p:nvCxnSpPr>
        <p:spPr>
          <a:xfrm flipH="1">
            <a:off x="1981200" y="28194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4" idx="4"/>
          </p:cNvCxnSpPr>
          <p:nvPr/>
        </p:nvCxnSpPr>
        <p:spPr>
          <a:xfrm flipV="1">
            <a:off x="2057400" y="22098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00400" y="19812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9" idx="3"/>
          </p:cNvCxnSpPr>
          <p:nvPr/>
        </p:nvCxnSpPr>
        <p:spPr>
          <a:xfrm flipH="1">
            <a:off x="2971800" y="28194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95400" y="4267200"/>
            <a:ext cx="533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048000" y="4800600"/>
            <a:ext cx="533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5" name="Rectangle 24"/>
          <p:cNvSpPr/>
          <p:nvPr/>
        </p:nvSpPr>
        <p:spPr>
          <a:xfrm>
            <a:off x="4800600" y="4876800"/>
            <a:ext cx="53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6" name="Oval 25"/>
          <p:cNvSpPr/>
          <p:nvPr/>
        </p:nvSpPr>
        <p:spPr>
          <a:xfrm>
            <a:off x="3886200" y="4800600"/>
            <a:ext cx="533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26" idx="0"/>
          </p:cNvCxnSpPr>
          <p:nvPr/>
        </p:nvCxnSpPr>
        <p:spPr>
          <a:xfrm flipH="1">
            <a:off x="4152900" y="4267200"/>
            <a:ext cx="381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3"/>
            <a:endCxn id="26" idx="2"/>
          </p:cNvCxnSpPr>
          <p:nvPr/>
        </p:nvCxnSpPr>
        <p:spPr>
          <a:xfrm>
            <a:off x="3581400" y="5029200"/>
            <a:ext cx="304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6" idx="6"/>
            <a:endCxn id="25" idx="1"/>
          </p:cNvCxnSpPr>
          <p:nvPr/>
        </p:nvCxnSpPr>
        <p:spPr>
          <a:xfrm>
            <a:off x="4419600" y="50673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p:cNvCxnSpPr>
          <p:nvPr/>
        </p:nvCxnSpPr>
        <p:spPr>
          <a:xfrm flipV="1">
            <a:off x="5334000" y="5029200"/>
            <a:ext cx="1295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410200" y="50292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2667000" y="5638800"/>
            <a:ext cx="2743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667000" y="50292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23" idx="1"/>
          </p:cNvCxnSpPr>
          <p:nvPr/>
        </p:nvCxnSpPr>
        <p:spPr>
          <a:xfrm>
            <a:off x="2667000" y="5029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00200" y="16002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600200" y="1600200"/>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505200" y="16002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600200" y="3124200"/>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886200" y="1600200"/>
            <a:ext cx="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286000" y="3810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286000" y="3810000"/>
            <a:ext cx="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286000" y="6019800"/>
            <a:ext cx="342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886200" y="16002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38800" y="16002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629400" y="1828800"/>
            <a:ext cx="1676400" cy="419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MAP</a:t>
            </a:r>
          </a:p>
          <a:p>
            <a:r>
              <a:rPr lang="en-US" dirty="0" smtClean="0">
                <a:solidFill>
                  <a:schemeClr val="tx1"/>
                </a:solidFill>
              </a:rPr>
              <a:t>Z2Z1Z0          R</a:t>
            </a:r>
          </a:p>
          <a:p>
            <a:r>
              <a:rPr lang="en-US" dirty="0" smtClean="0">
                <a:solidFill>
                  <a:schemeClr val="tx1"/>
                </a:solidFill>
              </a:rPr>
              <a:t>0   0   0           -7</a:t>
            </a:r>
          </a:p>
          <a:p>
            <a:r>
              <a:rPr lang="en-US" dirty="0" smtClean="0">
                <a:solidFill>
                  <a:schemeClr val="tx1"/>
                </a:solidFill>
              </a:rPr>
              <a:t>0   0   1           -5</a:t>
            </a:r>
          </a:p>
          <a:p>
            <a:r>
              <a:rPr lang="en-US" dirty="0" smtClean="0">
                <a:solidFill>
                  <a:schemeClr val="tx1"/>
                </a:solidFill>
              </a:rPr>
              <a:t>0   1   0           -3</a:t>
            </a:r>
          </a:p>
          <a:p>
            <a:r>
              <a:rPr lang="en-US" dirty="0" smtClean="0">
                <a:solidFill>
                  <a:schemeClr val="tx1"/>
                </a:solidFill>
              </a:rPr>
              <a:t>0   1   1          -1</a:t>
            </a:r>
          </a:p>
          <a:p>
            <a:pPr marL="342900" indent="-342900"/>
            <a:r>
              <a:rPr lang="en-US" dirty="0" smtClean="0">
                <a:solidFill>
                  <a:schemeClr val="tx1"/>
                </a:solidFill>
              </a:rPr>
              <a:t>1   0    0          +1</a:t>
            </a:r>
          </a:p>
          <a:p>
            <a:pPr marL="342900" indent="-342900">
              <a:buAutoNum type="arabicPlain"/>
            </a:pPr>
            <a:r>
              <a:rPr lang="en-US" dirty="0" smtClean="0">
                <a:solidFill>
                  <a:schemeClr val="tx1"/>
                </a:solidFill>
              </a:rPr>
              <a:t>0    1        +3</a:t>
            </a:r>
          </a:p>
          <a:p>
            <a:pPr marL="342900" indent="-342900"/>
            <a:r>
              <a:rPr lang="en-US" dirty="0" smtClean="0">
                <a:solidFill>
                  <a:schemeClr val="tx1"/>
                </a:solidFill>
              </a:rPr>
              <a:t>1    1    0        +5</a:t>
            </a:r>
          </a:p>
          <a:p>
            <a:pPr marL="342900" indent="-342900"/>
            <a:r>
              <a:rPr lang="en-US" dirty="0" smtClean="0">
                <a:solidFill>
                  <a:schemeClr val="tx1"/>
                </a:solidFill>
              </a:rPr>
              <a:t>1    1    1        +7</a:t>
            </a:r>
          </a:p>
          <a:p>
            <a:pPr marL="342900" indent="-342900"/>
            <a:endParaRPr lang="en-US" dirty="0" smtClean="0">
              <a:solidFill>
                <a:schemeClr val="tx1"/>
              </a:solidFill>
            </a:endParaRPr>
          </a:p>
          <a:p>
            <a:pPr marL="342900" indent="-342900"/>
            <a:endParaRPr lang="en-US" dirty="0" smtClean="0">
              <a:solidFill>
                <a:schemeClr val="tx1"/>
              </a:solidFill>
            </a:endParaRPr>
          </a:p>
          <a:p>
            <a:pPr marL="342900" indent="-342900"/>
            <a:endParaRPr lang="en-US" dirty="0" smtClean="0">
              <a:solidFill>
                <a:schemeClr val="tx1"/>
              </a:solidFill>
            </a:endParaRPr>
          </a:p>
          <a:p>
            <a:pPr marL="342900" indent="-342900"/>
            <a:endParaRPr lang="en-US" dirty="0">
              <a:solidFill>
                <a:schemeClr val="tx1"/>
              </a:solidFill>
            </a:endParaRPr>
          </a:p>
        </p:txBody>
      </p:sp>
      <p:cxnSp>
        <p:nvCxnSpPr>
          <p:cNvPr id="135" name="Straight Connector 134"/>
          <p:cNvCxnSpPr>
            <a:stCxn id="4" idx="2"/>
          </p:cNvCxnSpPr>
          <p:nvPr/>
        </p:nvCxnSpPr>
        <p:spPr>
          <a:xfrm>
            <a:off x="1828800" y="19812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981200" y="1828800"/>
            <a:ext cx="0" cy="3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26" idx="2"/>
            <a:endCxn id="26" idx="6"/>
          </p:cNvCxnSpPr>
          <p:nvPr/>
        </p:nvCxnSpPr>
        <p:spPr>
          <a:xfrm>
            <a:off x="3886200" y="50673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26" idx="0"/>
            <a:endCxn id="26" idx="4"/>
          </p:cNvCxnSpPr>
          <p:nvPr/>
        </p:nvCxnSpPr>
        <p:spPr>
          <a:xfrm>
            <a:off x="4152900" y="4800600"/>
            <a:ext cx="0" cy="533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INPUT OUTPUT TABLE TRELLIS ENCODER</a:t>
            </a:r>
            <a:endParaRPr lang="en-US" sz="2800" b="1" dirty="0">
              <a:latin typeface="Times New Roman" pitchFamily="18" charset="0"/>
              <a:cs typeface="Times New Roman" pitchFamily="18" charset="0"/>
            </a:endParaRPr>
          </a:p>
        </p:txBody>
      </p:sp>
      <p:graphicFrame>
        <p:nvGraphicFramePr>
          <p:cNvPr id="6" name="Content Placeholder 5"/>
          <p:cNvGraphicFramePr>
            <a:graphicFrameLocks noGrp="1"/>
          </p:cNvGraphicFramePr>
          <p:nvPr>
            <p:ph idx="1"/>
          </p:nvPr>
        </p:nvGraphicFramePr>
        <p:xfrm>
          <a:off x="457200" y="1295400"/>
          <a:ext cx="8229600" cy="5334000"/>
        </p:xfrm>
        <a:graphic>
          <a:graphicData uri="http://schemas.openxmlformats.org/drawingml/2006/table">
            <a:tbl>
              <a:tblPr firstRow="1" bandRow="1">
                <a:tableStyleId>{5C22544A-7EE6-4342-B048-85BDC9FD1C3A}</a:tableStyleId>
              </a:tblPr>
              <a:tblGrid>
                <a:gridCol w="4114800"/>
                <a:gridCol w="4114800"/>
              </a:tblGrid>
              <a:tr h="889000">
                <a:tc>
                  <a:txBody>
                    <a:bodyPr/>
                    <a:lstStyle/>
                    <a:p>
                      <a:r>
                        <a:rPr lang="en-US" dirty="0" smtClean="0"/>
                        <a:t>INPUTS</a:t>
                      </a:r>
                      <a:r>
                        <a:rPr lang="en-US" baseline="0" dirty="0" smtClean="0"/>
                        <a:t>  TO  TRELLIS  ENCODER( CONVOLUTION  ENCODER  OUTPUT)</a:t>
                      </a:r>
                      <a:endParaRPr lang="en-US" dirty="0"/>
                    </a:p>
                  </a:txBody>
                  <a:tcPr/>
                </a:tc>
                <a:tc>
                  <a:txBody>
                    <a:bodyPr/>
                    <a:lstStyle/>
                    <a:p>
                      <a:r>
                        <a:rPr lang="en-US" dirty="0" smtClean="0"/>
                        <a:t>2/3</a:t>
                      </a:r>
                      <a:r>
                        <a:rPr lang="en-US" baseline="0" dirty="0" smtClean="0"/>
                        <a:t> TRELLIS  ENCODER  OUTPUTS</a:t>
                      </a:r>
                      <a:endParaRPr lang="en-US" dirty="0"/>
                    </a:p>
                  </a:txBody>
                  <a:tcPr/>
                </a:tc>
              </a:tr>
              <a:tr h="889000">
                <a:tc>
                  <a:txBody>
                    <a:bodyPr/>
                    <a:lstStyle/>
                    <a:p>
                      <a:r>
                        <a:rPr lang="en-US" dirty="0" smtClean="0"/>
                        <a:t>00=&gt;11</a:t>
                      </a:r>
                      <a:endParaRPr lang="en-US" dirty="0"/>
                    </a:p>
                  </a:txBody>
                  <a:tcPr/>
                </a:tc>
                <a:tc>
                  <a:txBody>
                    <a:bodyPr/>
                    <a:lstStyle/>
                    <a:p>
                      <a:r>
                        <a:rPr lang="en-US" dirty="0" smtClean="0"/>
                        <a:t>111         +7</a:t>
                      </a:r>
                      <a:endParaRPr lang="en-US" dirty="0"/>
                    </a:p>
                  </a:txBody>
                  <a:tcPr/>
                </a:tc>
              </a:tr>
              <a:tr h="889000">
                <a:tc>
                  <a:txBody>
                    <a:bodyPr/>
                    <a:lstStyle/>
                    <a:p>
                      <a:r>
                        <a:rPr lang="en-US" dirty="0" smtClean="0"/>
                        <a:t>11=&gt;01</a:t>
                      </a:r>
                      <a:endParaRPr lang="en-US" dirty="0"/>
                    </a:p>
                  </a:txBody>
                  <a:tcPr/>
                </a:tc>
                <a:tc>
                  <a:txBody>
                    <a:bodyPr/>
                    <a:lstStyle/>
                    <a:p>
                      <a:r>
                        <a:rPr lang="en-US" dirty="0" smtClean="0"/>
                        <a:t>110          +5</a:t>
                      </a:r>
                      <a:endParaRPr lang="en-US" dirty="0"/>
                    </a:p>
                  </a:txBody>
                  <a:tcPr/>
                </a:tc>
              </a:tr>
              <a:tr h="889000">
                <a:tc>
                  <a:txBody>
                    <a:bodyPr/>
                    <a:lstStyle/>
                    <a:p>
                      <a:r>
                        <a:rPr lang="en-US" dirty="0" smtClean="0"/>
                        <a:t>01=&gt;11</a:t>
                      </a:r>
                      <a:endParaRPr lang="en-US" dirty="0"/>
                    </a:p>
                  </a:txBody>
                  <a:tcPr/>
                </a:tc>
                <a:tc>
                  <a:txBody>
                    <a:bodyPr/>
                    <a:lstStyle/>
                    <a:p>
                      <a:r>
                        <a:rPr lang="en-US" dirty="0" smtClean="0"/>
                        <a:t>110          +5</a:t>
                      </a:r>
                      <a:endParaRPr lang="en-US" dirty="0"/>
                    </a:p>
                  </a:txBody>
                  <a:tcPr/>
                </a:tc>
              </a:tr>
              <a:tr h="889000">
                <a:tc>
                  <a:txBody>
                    <a:bodyPr/>
                    <a:lstStyle/>
                    <a:p>
                      <a:r>
                        <a:rPr lang="en-US" dirty="0" smtClean="0"/>
                        <a:t>11=&gt;00</a:t>
                      </a:r>
                      <a:endParaRPr lang="en-US" dirty="0"/>
                    </a:p>
                  </a:txBody>
                  <a:tcPr/>
                </a:tc>
                <a:tc>
                  <a:txBody>
                    <a:bodyPr/>
                    <a:lstStyle/>
                    <a:p>
                      <a:r>
                        <a:rPr lang="en-US" dirty="0" smtClean="0"/>
                        <a:t>101          +3</a:t>
                      </a:r>
                      <a:endParaRPr lang="en-US" dirty="0"/>
                    </a:p>
                  </a:txBody>
                  <a:tcPr/>
                </a:tc>
              </a:tr>
              <a:tr h="889000">
                <a:tc>
                  <a:txBody>
                    <a:bodyPr/>
                    <a:lstStyle/>
                    <a:p>
                      <a:r>
                        <a:rPr lang="en-US" dirty="0" smtClean="0"/>
                        <a:t>00=&gt;01</a:t>
                      </a:r>
                      <a:endParaRPr lang="en-US" dirty="0"/>
                    </a:p>
                  </a:txBody>
                  <a:tcPr/>
                </a:tc>
                <a:tc>
                  <a:txBody>
                    <a:bodyPr/>
                    <a:lstStyle/>
                    <a:p>
                      <a:r>
                        <a:rPr lang="en-US" dirty="0" smtClean="0"/>
                        <a:t>011          -1</a:t>
                      </a:r>
                      <a:endParaRPr lang="en-US" dirty="0"/>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TRELLIS STRUCTURE(TRELLIS DECODER)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257800"/>
          </a:xfrm>
        </p:spPr>
        <p:txBody>
          <a:bodyPr>
            <a:normAutofit/>
          </a:bodyPr>
          <a:lstStyle/>
          <a:p>
            <a:pPr>
              <a:buNone/>
            </a:pPr>
            <a:r>
              <a:rPr lang="en-US" sz="2000" dirty="0" smtClean="0"/>
              <a:t>00           111                        110                    110                 101                 011</a:t>
            </a:r>
          </a:p>
          <a:p>
            <a:pPr>
              <a:buNone/>
            </a:pPr>
            <a:endParaRPr lang="en-US" sz="2000" dirty="0" smtClean="0"/>
          </a:p>
          <a:p>
            <a:pPr>
              <a:buNone/>
            </a:pPr>
            <a:endParaRPr lang="en-US" sz="2000" dirty="0" smtClean="0"/>
          </a:p>
          <a:p>
            <a:pPr>
              <a:buNone/>
            </a:pPr>
            <a:endParaRPr lang="en-US" sz="2000" dirty="0" smtClean="0"/>
          </a:p>
          <a:p>
            <a:pPr>
              <a:buNone/>
            </a:pPr>
            <a:r>
              <a:rPr lang="en-US" sz="2000" dirty="0" smtClean="0"/>
              <a:t>01</a:t>
            </a:r>
          </a:p>
          <a:p>
            <a:pPr>
              <a:buNone/>
            </a:pPr>
            <a:endParaRPr lang="en-US" sz="2000" dirty="0" smtClean="0"/>
          </a:p>
          <a:p>
            <a:pPr>
              <a:buNone/>
            </a:pPr>
            <a:endParaRPr lang="en-US" sz="2000" dirty="0" smtClean="0"/>
          </a:p>
          <a:p>
            <a:pPr>
              <a:buNone/>
            </a:pPr>
            <a:endParaRPr lang="en-US" sz="2000" dirty="0" smtClean="0"/>
          </a:p>
          <a:p>
            <a:pPr>
              <a:buNone/>
            </a:pPr>
            <a:r>
              <a:rPr lang="en-US" sz="2000" dirty="0" smtClean="0"/>
              <a:t>10</a:t>
            </a:r>
          </a:p>
          <a:p>
            <a:pPr>
              <a:buNone/>
            </a:pPr>
            <a:endParaRPr lang="en-US" sz="2000" dirty="0" smtClean="0"/>
          </a:p>
          <a:p>
            <a:pPr>
              <a:buNone/>
            </a:pPr>
            <a:endParaRPr lang="en-US" sz="2000" dirty="0" smtClean="0"/>
          </a:p>
          <a:p>
            <a:pPr>
              <a:buNone/>
            </a:pPr>
            <a:endParaRPr lang="en-US" sz="2000" dirty="0" smtClean="0"/>
          </a:p>
          <a:p>
            <a:pPr>
              <a:buNone/>
            </a:pPr>
            <a:r>
              <a:rPr lang="en-US" sz="2000" dirty="0" smtClean="0"/>
              <a:t>11</a:t>
            </a:r>
          </a:p>
        </p:txBody>
      </p:sp>
      <p:sp>
        <p:nvSpPr>
          <p:cNvPr id="4" name="Oval 3"/>
          <p:cNvSpPr/>
          <p:nvPr/>
        </p:nvSpPr>
        <p:spPr>
          <a:xfrm>
            <a:off x="8382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146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48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864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580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153400" y="1295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38200" y="2667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38200" y="4114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200" y="5791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590800" y="2667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0800" y="4191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590800" y="5791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14800" y="2667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114800" y="4267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114800" y="5867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562600" y="2743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562600" y="4343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562600" y="5867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934200" y="2743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934200" y="4343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34200" y="59436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29600" y="27432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229600" y="4343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229600" y="59436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4" idx="6"/>
            <a:endCxn id="5" idx="2"/>
          </p:cNvCxnSpPr>
          <p:nvPr/>
        </p:nvCxnSpPr>
        <p:spPr>
          <a:xfrm>
            <a:off x="1219200" y="1447800"/>
            <a:ext cx="1295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6"/>
            <a:endCxn id="15" idx="1"/>
          </p:cNvCxnSpPr>
          <p:nvPr/>
        </p:nvCxnSpPr>
        <p:spPr>
          <a:xfrm>
            <a:off x="1219200" y="1447800"/>
            <a:ext cx="1427396" cy="126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6"/>
            <a:endCxn id="16" idx="2"/>
          </p:cNvCxnSpPr>
          <p:nvPr/>
        </p:nvCxnSpPr>
        <p:spPr>
          <a:xfrm>
            <a:off x="1219200" y="1447800"/>
            <a:ext cx="13716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 idx="5"/>
            <a:endCxn id="17" idx="1"/>
          </p:cNvCxnSpPr>
          <p:nvPr/>
        </p:nvCxnSpPr>
        <p:spPr>
          <a:xfrm>
            <a:off x="1163404" y="1555563"/>
            <a:ext cx="1483192" cy="4280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6"/>
          </p:cNvCxnSpPr>
          <p:nvPr/>
        </p:nvCxnSpPr>
        <p:spPr>
          <a:xfrm flipV="1">
            <a:off x="1219200" y="1524000"/>
            <a:ext cx="12192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6"/>
            <a:endCxn id="15" idx="2"/>
          </p:cNvCxnSpPr>
          <p:nvPr/>
        </p:nvCxnSpPr>
        <p:spPr>
          <a:xfrm>
            <a:off x="1219200" y="28194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2" idx="6"/>
            <a:endCxn id="16" idx="2"/>
          </p:cNvCxnSpPr>
          <p:nvPr/>
        </p:nvCxnSpPr>
        <p:spPr>
          <a:xfrm>
            <a:off x="1219200" y="2819400"/>
            <a:ext cx="13716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2" idx="5"/>
            <a:endCxn id="17" idx="2"/>
          </p:cNvCxnSpPr>
          <p:nvPr/>
        </p:nvCxnSpPr>
        <p:spPr>
          <a:xfrm>
            <a:off x="1163404" y="2927163"/>
            <a:ext cx="1427396" cy="3016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3" idx="7"/>
          </p:cNvCxnSpPr>
          <p:nvPr/>
        </p:nvCxnSpPr>
        <p:spPr>
          <a:xfrm flipV="1">
            <a:off x="1163404" y="1600200"/>
            <a:ext cx="1351196" cy="2559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3" idx="7"/>
            <a:endCxn id="15" idx="3"/>
          </p:cNvCxnSpPr>
          <p:nvPr/>
        </p:nvCxnSpPr>
        <p:spPr>
          <a:xfrm flipV="1">
            <a:off x="1163404" y="2927163"/>
            <a:ext cx="1483192" cy="1232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3" idx="7"/>
            <a:endCxn id="16" idx="2"/>
          </p:cNvCxnSpPr>
          <p:nvPr/>
        </p:nvCxnSpPr>
        <p:spPr>
          <a:xfrm>
            <a:off x="1163404" y="4159437"/>
            <a:ext cx="1427396" cy="1839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3" idx="6"/>
            <a:endCxn id="17" idx="1"/>
          </p:cNvCxnSpPr>
          <p:nvPr/>
        </p:nvCxnSpPr>
        <p:spPr>
          <a:xfrm>
            <a:off x="1219200" y="4267200"/>
            <a:ext cx="1427396" cy="156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4" idx="6"/>
            <a:endCxn id="17" idx="2"/>
          </p:cNvCxnSpPr>
          <p:nvPr/>
        </p:nvCxnSpPr>
        <p:spPr>
          <a:xfrm>
            <a:off x="1219200" y="59436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6"/>
            <a:endCxn id="16" idx="2"/>
          </p:cNvCxnSpPr>
          <p:nvPr/>
        </p:nvCxnSpPr>
        <p:spPr>
          <a:xfrm flipV="1">
            <a:off x="1219200" y="4343400"/>
            <a:ext cx="1371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4" idx="6"/>
            <a:endCxn id="15" idx="3"/>
          </p:cNvCxnSpPr>
          <p:nvPr/>
        </p:nvCxnSpPr>
        <p:spPr>
          <a:xfrm flipV="1">
            <a:off x="1219200" y="2927163"/>
            <a:ext cx="1427396" cy="3016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6"/>
            <a:endCxn id="5" idx="3"/>
          </p:cNvCxnSpPr>
          <p:nvPr/>
        </p:nvCxnSpPr>
        <p:spPr>
          <a:xfrm flipV="1">
            <a:off x="1219200" y="1555563"/>
            <a:ext cx="1351196" cy="43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 idx="6"/>
            <a:endCxn id="6" idx="2"/>
          </p:cNvCxnSpPr>
          <p:nvPr/>
        </p:nvCxnSpPr>
        <p:spPr>
          <a:xfrm>
            <a:off x="2895600" y="1447800"/>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 idx="6"/>
            <a:endCxn id="18" idx="1"/>
          </p:cNvCxnSpPr>
          <p:nvPr/>
        </p:nvCxnSpPr>
        <p:spPr>
          <a:xfrm>
            <a:off x="2895600" y="1447800"/>
            <a:ext cx="1274996" cy="126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 idx="6"/>
            <a:endCxn id="19" idx="1"/>
          </p:cNvCxnSpPr>
          <p:nvPr/>
        </p:nvCxnSpPr>
        <p:spPr>
          <a:xfrm>
            <a:off x="2895600" y="1447800"/>
            <a:ext cx="1274996" cy="286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 idx="6"/>
            <a:endCxn id="20" idx="1"/>
          </p:cNvCxnSpPr>
          <p:nvPr/>
        </p:nvCxnSpPr>
        <p:spPr>
          <a:xfrm>
            <a:off x="2895600" y="1447800"/>
            <a:ext cx="1274996" cy="4464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5" idx="7"/>
            <a:endCxn id="6" idx="3"/>
          </p:cNvCxnSpPr>
          <p:nvPr/>
        </p:nvCxnSpPr>
        <p:spPr>
          <a:xfrm flipV="1">
            <a:off x="2916004" y="1555563"/>
            <a:ext cx="1254592" cy="1156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5" idx="7"/>
            <a:endCxn id="18" idx="2"/>
          </p:cNvCxnSpPr>
          <p:nvPr/>
        </p:nvCxnSpPr>
        <p:spPr>
          <a:xfrm>
            <a:off x="2916004" y="2711637"/>
            <a:ext cx="1198796" cy="10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5" idx="6"/>
            <a:endCxn id="19" idx="1"/>
          </p:cNvCxnSpPr>
          <p:nvPr/>
        </p:nvCxnSpPr>
        <p:spPr>
          <a:xfrm>
            <a:off x="2971800" y="2819400"/>
            <a:ext cx="1198796" cy="1492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5" idx="5"/>
            <a:endCxn id="20" idx="1"/>
          </p:cNvCxnSpPr>
          <p:nvPr/>
        </p:nvCxnSpPr>
        <p:spPr>
          <a:xfrm>
            <a:off x="2916004" y="2927163"/>
            <a:ext cx="1254592" cy="298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6" idx="7"/>
          </p:cNvCxnSpPr>
          <p:nvPr/>
        </p:nvCxnSpPr>
        <p:spPr>
          <a:xfrm flipV="1">
            <a:off x="2916004" y="1600200"/>
            <a:ext cx="1274996" cy="263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6" idx="7"/>
            <a:endCxn id="18" idx="3"/>
          </p:cNvCxnSpPr>
          <p:nvPr/>
        </p:nvCxnSpPr>
        <p:spPr>
          <a:xfrm flipV="1">
            <a:off x="2916004" y="2927163"/>
            <a:ext cx="1254592" cy="1308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6" idx="7"/>
            <a:endCxn id="19" idx="1"/>
          </p:cNvCxnSpPr>
          <p:nvPr/>
        </p:nvCxnSpPr>
        <p:spPr>
          <a:xfrm>
            <a:off x="2916004" y="4235637"/>
            <a:ext cx="1254592"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6" idx="6"/>
            <a:endCxn id="20" idx="1"/>
          </p:cNvCxnSpPr>
          <p:nvPr/>
        </p:nvCxnSpPr>
        <p:spPr>
          <a:xfrm>
            <a:off x="2971800" y="4343400"/>
            <a:ext cx="1198796" cy="156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7" idx="5"/>
            <a:endCxn id="20" idx="2"/>
          </p:cNvCxnSpPr>
          <p:nvPr/>
        </p:nvCxnSpPr>
        <p:spPr>
          <a:xfrm flipV="1">
            <a:off x="2916004" y="6019800"/>
            <a:ext cx="1198796" cy="31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7" idx="5"/>
            <a:endCxn id="19" idx="3"/>
          </p:cNvCxnSpPr>
          <p:nvPr/>
        </p:nvCxnSpPr>
        <p:spPr>
          <a:xfrm flipV="1">
            <a:off x="2916004" y="4527363"/>
            <a:ext cx="1254592"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7" idx="6"/>
            <a:endCxn id="18" idx="3"/>
          </p:cNvCxnSpPr>
          <p:nvPr/>
        </p:nvCxnSpPr>
        <p:spPr>
          <a:xfrm flipV="1">
            <a:off x="2971800" y="2927163"/>
            <a:ext cx="1198796" cy="3016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7" idx="7"/>
            <a:endCxn id="6" idx="4"/>
          </p:cNvCxnSpPr>
          <p:nvPr/>
        </p:nvCxnSpPr>
        <p:spPr>
          <a:xfrm flipV="1">
            <a:off x="2916004" y="1600200"/>
            <a:ext cx="1389296" cy="4235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 idx="6"/>
            <a:endCxn id="7" idx="2"/>
          </p:cNvCxnSpPr>
          <p:nvPr/>
        </p:nvCxnSpPr>
        <p:spPr>
          <a:xfrm>
            <a:off x="4495800" y="14478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6" idx="5"/>
          </p:cNvCxnSpPr>
          <p:nvPr/>
        </p:nvCxnSpPr>
        <p:spPr>
          <a:xfrm>
            <a:off x="4440004" y="1555563"/>
            <a:ext cx="119879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 idx="5"/>
            <a:endCxn id="22" idx="0"/>
          </p:cNvCxnSpPr>
          <p:nvPr/>
        </p:nvCxnSpPr>
        <p:spPr>
          <a:xfrm>
            <a:off x="4440004" y="1555563"/>
            <a:ext cx="1313096" cy="2787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 idx="5"/>
            <a:endCxn id="23" idx="1"/>
          </p:cNvCxnSpPr>
          <p:nvPr/>
        </p:nvCxnSpPr>
        <p:spPr>
          <a:xfrm>
            <a:off x="4440004" y="1555563"/>
            <a:ext cx="1178392" cy="4356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8" idx="7"/>
            <a:endCxn id="7" idx="3"/>
          </p:cNvCxnSpPr>
          <p:nvPr/>
        </p:nvCxnSpPr>
        <p:spPr>
          <a:xfrm flipV="1">
            <a:off x="4440004" y="1555563"/>
            <a:ext cx="1102192" cy="1156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8" idx="7"/>
            <a:endCxn id="21" idx="1"/>
          </p:cNvCxnSpPr>
          <p:nvPr/>
        </p:nvCxnSpPr>
        <p:spPr>
          <a:xfrm>
            <a:off x="4440004" y="2711637"/>
            <a:ext cx="1178392"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8" idx="6"/>
            <a:endCxn id="22" idx="0"/>
          </p:cNvCxnSpPr>
          <p:nvPr/>
        </p:nvCxnSpPr>
        <p:spPr>
          <a:xfrm>
            <a:off x="4495800" y="2819400"/>
            <a:ext cx="12573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9" idx="7"/>
            <a:endCxn id="7" idx="3"/>
          </p:cNvCxnSpPr>
          <p:nvPr/>
        </p:nvCxnSpPr>
        <p:spPr>
          <a:xfrm flipV="1">
            <a:off x="4440004" y="1555563"/>
            <a:ext cx="1102192" cy="2756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9" idx="7"/>
          </p:cNvCxnSpPr>
          <p:nvPr/>
        </p:nvCxnSpPr>
        <p:spPr>
          <a:xfrm flipV="1">
            <a:off x="4440004" y="2971800"/>
            <a:ext cx="1122596" cy="134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9" idx="6"/>
            <a:endCxn id="22" idx="2"/>
          </p:cNvCxnSpPr>
          <p:nvPr/>
        </p:nvCxnSpPr>
        <p:spPr>
          <a:xfrm>
            <a:off x="4495800" y="4419600"/>
            <a:ext cx="1066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9" idx="5"/>
            <a:endCxn id="23" idx="1"/>
          </p:cNvCxnSpPr>
          <p:nvPr/>
        </p:nvCxnSpPr>
        <p:spPr>
          <a:xfrm>
            <a:off x="4440004" y="4527363"/>
            <a:ext cx="1178392" cy="1384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20" idx="5"/>
            <a:endCxn id="23" idx="3"/>
          </p:cNvCxnSpPr>
          <p:nvPr/>
        </p:nvCxnSpPr>
        <p:spPr>
          <a:xfrm>
            <a:off x="4440004" y="6127563"/>
            <a:ext cx="11783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20" idx="7"/>
          </p:cNvCxnSpPr>
          <p:nvPr/>
        </p:nvCxnSpPr>
        <p:spPr>
          <a:xfrm flipV="1">
            <a:off x="4440004" y="4648200"/>
            <a:ext cx="1274996" cy="126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20" idx="6"/>
          </p:cNvCxnSpPr>
          <p:nvPr/>
        </p:nvCxnSpPr>
        <p:spPr>
          <a:xfrm flipV="1">
            <a:off x="4495800" y="3048000"/>
            <a:ext cx="1066800" cy="297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20" idx="7"/>
          </p:cNvCxnSpPr>
          <p:nvPr/>
        </p:nvCxnSpPr>
        <p:spPr>
          <a:xfrm flipV="1">
            <a:off x="4440004" y="1600200"/>
            <a:ext cx="1122596" cy="4311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7" idx="6"/>
            <a:endCxn id="9" idx="2"/>
          </p:cNvCxnSpPr>
          <p:nvPr/>
        </p:nvCxnSpPr>
        <p:spPr>
          <a:xfrm>
            <a:off x="5867400" y="14478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9" idx="6"/>
            <a:endCxn id="10" idx="2"/>
          </p:cNvCxnSpPr>
          <p:nvPr/>
        </p:nvCxnSpPr>
        <p:spPr>
          <a:xfrm>
            <a:off x="7239000" y="14478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7" idx="5"/>
            <a:endCxn id="24" idx="1"/>
          </p:cNvCxnSpPr>
          <p:nvPr/>
        </p:nvCxnSpPr>
        <p:spPr>
          <a:xfrm>
            <a:off x="5811604" y="1555563"/>
            <a:ext cx="1178392" cy="1232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7" idx="6"/>
            <a:endCxn id="25" idx="1"/>
          </p:cNvCxnSpPr>
          <p:nvPr/>
        </p:nvCxnSpPr>
        <p:spPr>
          <a:xfrm>
            <a:off x="5867400" y="1447800"/>
            <a:ext cx="1122596" cy="2940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7" idx="5"/>
            <a:endCxn id="26" idx="1"/>
          </p:cNvCxnSpPr>
          <p:nvPr/>
        </p:nvCxnSpPr>
        <p:spPr>
          <a:xfrm>
            <a:off x="5811604" y="1555563"/>
            <a:ext cx="1178392" cy="4432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21" idx="7"/>
            <a:endCxn id="9" idx="3"/>
          </p:cNvCxnSpPr>
          <p:nvPr/>
        </p:nvCxnSpPr>
        <p:spPr>
          <a:xfrm flipV="1">
            <a:off x="5887804" y="1555563"/>
            <a:ext cx="1025992" cy="1232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21" idx="7"/>
            <a:endCxn id="24" idx="1"/>
          </p:cNvCxnSpPr>
          <p:nvPr/>
        </p:nvCxnSpPr>
        <p:spPr>
          <a:xfrm>
            <a:off x="5887804" y="2787837"/>
            <a:ext cx="11021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1" idx="6"/>
            <a:endCxn id="25" idx="1"/>
          </p:cNvCxnSpPr>
          <p:nvPr/>
        </p:nvCxnSpPr>
        <p:spPr>
          <a:xfrm>
            <a:off x="5943600" y="2895600"/>
            <a:ext cx="1046396" cy="1492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21" idx="5"/>
            <a:endCxn id="26" idx="1"/>
          </p:cNvCxnSpPr>
          <p:nvPr/>
        </p:nvCxnSpPr>
        <p:spPr>
          <a:xfrm>
            <a:off x="5887804" y="3003363"/>
            <a:ext cx="1102192" cy="298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22" idx="7"/>
            <a:endCxn id="9" idx="3"/>
          </p:cNvCxnSpPr>
          <p:nvPr/>
        </p:nvCxnSpPr>
        <p:spPr>
          <a:xfrm flipV="1">
            <a:off x="5887804" y="1555563"/>
            <a:ext cx="1025992" cy="2832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22" idx="7"/>
            <a:endCxn id="24" idx="3"/>
          </p:cNvCxnSpPr>
          <p:nvPr/>
        </p:nvCxnSpPr>
        <p:spPr>
          <a:xfrm flipV="1">
            <a:off x="5887804" y="3003363"/>
            <a:ext cx="1102192" cy="1384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22" idx="7"/>
            <a:endCxn id="25" idx="2"/>
          </p:cNvCxnSpPr>
          <p:nvPr/>
        </p:nvCxnSpPr>
        <p:spPr>
          <a:xfrm>
            <a:off x="5887804" y="4388037"/>
            <a:ext cx="1046396" cy="10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22" idx="6"/>
            <a:endCxn id="26" idx="1"/>
          </p:cNvCxnSpPr>
          <p:nvPr/>
        </p:nvCxnSpPr>
        <p:spPr>
          <a:xfrm>
            <a:off x="5943600" y="4495800"/>
            <a:ext cx="1046396" cy="1492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3" idx="6"/>
            <a:endCxn id="26" idx="2"/>
          </p:cNvCxnSpPr>
          <p:nvPr/>
        </p:nvCxnSpPr>
        <p:spPr>
          <a:xfrm>
            <a:off x="5943600" y="60198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23" idx="6"/>
          </p:cNvCxnSpPr>
          <p:nvPr/>
        </p:nvCxnSpPr>
        <p:spPr>
          <a:xfrm flipV="1">
            <a:off x="5943600" y="4572000"/>
            <a:ext cx="9906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23" idx="6"/>
            <a:endCxn id="24" idx="3"/>
          </p:cNvCxnSpPr>
          <p:nvPr/>
        </p:nvCxnSpPr>
        <p:spPr>
          <a:xfrm flipV="1">
            <a:off x="5943600" y="3003363"/>
            <a:ext cx="1046396" cy="3016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9" idx="3"/>
          </p:cNvCxnSpPr>
          <p:nvPr/>
        </p:nvCxnSpPr>
        <p:spPr>
          <a:xfrm flipV="1">
            <a:off x="5943600" y="1555563"/>
            <a:ext cx="970196" cy="43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9" idx="5"/>
            <a:endCxn id="27" idx="1"/>
          </p:cNvCxnSpPr>
          <p:nvPr/>
        </p:nvCxnSpPr>
        <p:spPr>
          <a:xfrm>
            <a:off x="7183204" y="1555563"/>
            <a:ext cx="1102192" cy="1232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9" idx="5"/>
            <a:endCxn id="28" idx="1"/>
          </p:cNvCxnSpPr>
          <p:nvPr/>
        </p:nvCxnSpPr>
        <p:spPr>
          <a:xfrm>
            <a:off x="7183204" y="1555563"/>
            <a:ext cx="1102192" cy="2832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29" idx="1"/>
          </p:cNvCxnSpPr>
          <p:nvPr/>
        </p:nvCxnSpPr>
        <p:spPr>
          <a:xfrm>
            <a:off x="7086600" y="1600200"/>
            <a:ext cx="1198796" cy="43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24" idx="7"/>
            <a:endCxn id="10" idx="3"/>
          </p:cNvCxnSpPr>
          <p:nvPr/>
        </p:nvCxnSpPr>
        <p:spPr>
          <a:xfrm flipV="1">
            <a:off x="7259404" y="1555563"/>
            <a:ext cx="949792" cy="1232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27" idx="1"/>
          </p:cNvCxnSpPr>
          <p:nvPr/>
        </p:nvCxnSpPr>
        <p:spPr>
          <a:xfrm>
            <a:off x="7315200" y="2743200"/>
            <a:ext cx="970196" cy="44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24" idx="6"/>
            <a:endCxn id="28" idx="2"/>
          </p:cNvCxnSpPr>
          <p:nvPr/>
        </p:nvCxnSpPr>
        <p:spPr>
          <a:xfrm>
            <a:off x="7315200" y="2895600"/>
            <a:ext cx="914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24" idx="5"/>
            <a:endCxn id="29" idx="1"/>
          </p:cNvCxnSpPr>
          <p:nvPr/>
        </p:nvCxnSpPr>
        <p:spPr>
          <a:xfrm>
            <a:off x="7259404" y="3003363"/>
            <a:ext cx="1025992" cy="298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25" idx="7"/>
          </p:cNvCxnSpPr>
          <p:nvPr/>
        </p:nvCxnSpPr>
        <p:spPr>
          <a:xfrm flipV="1">
            <a:off x="7259404" y="1600200"/>
            <a:ext cx="970196" cy="2787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flipV="1">
            <a:off x="7315200" y="2971800"/>
            <a:ext cx="9144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25" idx="7"/>
            <a:endCxn id="28" idx="2"/>
          </p:cNvCxnSpPr>
          <p:nvPr/>
        </p:nvCxnSpPr>
        <p:spPr>
          <a:xfrm>
            <a:off x="7259404" y="4388037"/>
            <a:ext cx="970196" cy="10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25" idx="5"/>
            <a:endCxn id="29" idx="1"/>
          </p:cNvCxnSpPr>
          <p:nvPr/>
        </p:nvCxnSpPr>
        <p:spPr>
          <a:xfrm>
            <a:off x="7259404" y="4603563"/>
            <a:ext cx="1025992" cy="1384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26" idx="6"/>
            <a:endCxn id="29" idx="2"/>
          </p:cNvCxnSpPr>
          <p:nvPr/>
        </p:nvCxnSpPr>
        <p:spPr>
          <a:xfrm>
            <a:off x="7315200" y="6096000"/>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26" idx="6"/>
            <a:endCxn id="28" idx="3"/>
          </p:cNvCxnSpPr>
          <p:nvPr/>
        </p:nvCxnSpPr>
        <p:spPr>
          <a:xfrm flipV="1">
            <a:off x="7315200" y="4603563"/>
            <a:ext cx="970196" cy="1492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26" idx="7"/>
            <a:endCxn id="27" idx="3"/>
          </p:cNvCxnSpPr>
          <p:nvPr/>
        </p:nvCxnSpPr>
        <p:spPr>
          <a:xfrm flipV="1">
            <a:off x="7259404" y="3003363"/>
            <a:ext cx="1025992" cy="298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endCxn id="10" idx="4"/>
          </p:cNvCxnSpPr>
          <p:nvPr/>
        </p:nvCxnSpPr>
        <p:spPr>
          <a:xfrm flipV="1">
            <a:off x="7239000" y="1600200"/>
            <a:ext cx="1104900" cy="434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endCxn id="17" idx="1"/>
          </p:cNvCxnSpPr>
          <p:nvPr/>
        </p:nvCxnSpPr>
        <p:spPr>
          <a:xfrm>
            <a:off x="1143000" y="1600200"/>
            <a:ext cx="1503596" cy="42356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7" idx="7"/>
          </p:cNvCxnSpPr>
          <p:nvPr/>
        </p:nvCxnSpPr>
        <p:spPr>
          <a:xfrm flipV="1">
            <a:off x="2916004" y="3048000"/>
            <a:ext cx="1198796" cy="27878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8" idx="5"/>
            <a:endCxn id="23" idx="1"/>
          </p:cNvCxnSpPr>
          <p:nvPr/>
        </p:nvCxnSpPr>
        <p:spPr>
          <a:xfrm>
            <a:off x="4440004" y="2927163"/>
            <a:ext cx="1178392" cy="298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8" idx="5"/>
            <a:endCxn id="23" idx="1"/>
          </p:cNvCxnSpPr>
          <p:nvPr/>
        </p:nvCxnSpPr>
        <p:spPr>
          <a:xfrm>
            <a:off x="4440004" y="2927163"/>
            <a:ext cx="1178392" cy="29848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23" idx="7"/>
          </p:cNvCxnSpPr>
          <p:nvPr/>
        </p:nvCxnSpPr>
        <p:spPr>
          <a:xfrm flipV="1">
            <a:off x="5887804" y="1600200"/>
            <a:ext cx="1046396" cy="43118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9" idx="5"/>
          </p:cNvCxnSpPr>
          <p:nvPr/>
        </p:nvCxnSpPr>
        <p:spPr>
          <a:xfrm>
            <a:off x="7183204" y="1555563"/>
            <a:ext cx="1046396" cy="11876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DTV system block diagram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53340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600" dirty="0"/>
          </a:p>
          <a:p>
            <a:pPr>
              <a:buNone/>
            </a:pPr>
            <a:r>
              <a:rPr lang="en-US" sz="1600" dirty="0" smtClean="0"/>
              <a:t>        Ancillary  data</a:t>
            </a:r>
          </a:p>
          <a:p>
            <a:pPr>
              <a:buNone/>
            </a:pPr>
            <a:endParaRPr lang="en-US" sz="1600" dirty="0" smtClean="0"/>
          </a:p>
          <a:p>
            <a:pPr>
              <a:buNone/>
            </a:pPr>
            <a:endParaRPr lang="en-US" sz="1600" dirty="0" smtClean="0"/>
          </a:p>
          <a:p>
            <a:pPr>
              <a:buNone/>
            </a:pPr>
            <a:r>
              <a:rPr lang="en-US" sz="1600" dirty="0" smtClean="0"/>
              <a:t>           Control data  </a:t>
            </a:r>
          </a:p>
        </p:txBody>
      </p:sp>
      <p:sp>
        <p:nvSpPr>
          <p:cNvPr id="4" name="Rectangle 3"/>
          <p:cNvSpPr/>
          <p:nvPr/>
        </p:nvSpPr>
        <p:spPr>
          <a:xfrm>
            <a:off x="685800" y="1371600"/>
            <a:ext cx="13716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smtClean="0">
                <a:solidFill>
                  <a:schemeClr val="tx1"/>
                </a:solidFill>
              </a:rPr>
              <a:t>Video source coding  and compress</a:t>
            </a:r>
            <a:endParaRPr lang="en-US" sz="1600" dirty="0">
              <a:solidFill>
                <a:schemeClr val="tx1"/>
              </a:solidFill>
            </a:endParaRPr>
          </a:p>
        </p:txBody>
      </p:sp>
      <p:sp>
        <p:nvSpPr>
          <p:cNvPr id="7" name="Rectangle 6"/>
          <p:cNvSpPr/>
          <p:nvPr/>
        </p:nvSpPr>
        <p:spPr>
          <a:xfrm>
            <a:off x="762000" y="2514600"/>
            <a:ext cx="13716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smtClean="0">
                <a:solidFill>
                  <a:schemeClr val="tx1"/>
                </a:solidFill>
              </a:rPr>
              <a:t>Audio source coding and compression</a:t>
            </a:r>
            <a:endParaRPr lang="en-US" sz="1600" dirty="0">
              <a:solidFill>
                <a:schemeClr val="tx1"/>
              </a:solidFill>
            </a:endParaRPr>
          </a:p>
        </p:txBody>
      </p:sp>
      <p:sp>
        <p:nvSpPr>
          <p:cNvPr id="8" name="Rectangle 7"/>
          <p:cNvSpPr/>
          <p:nvPr/>
        </p:nvSpPr>
        <p:spPr>
          <a:xfrm>
            <a:off x="2819400" y="1371600"/>
            <a:ext cx="3200400" cy="480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solidFill>
                  <a:schemeClr val="tx1"/>
                </a:solidFill>
              </a:rPr>
              <a:t>Service Multiplex and transport.</a:t>
            </a:r>
            <a:endParaRPr lang="en-US" dirty="0">
              <a:solidFill>
                <a:schemeClr val="tx1"/>
              </a:solidFill>
            </a:endParaRPr>
          </a:p>
        </p:txBody>
      </p:sp>
      <p:sp>
        <p:nvSpPr>
          <p:cNvPr id="9" name="Rectangle 8"/>
          <p:cNvSpPr/>
          <p:nvPr/>
        </p:nvSpPr>
        <p:spPr>
          <a:xfrm>
            <a:off x="6324600" y="1447800"/>
            <a:ext cx="1752600" cy="320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solidFill>
                  <a:schemeClr val="tx1"/>
                </a:solidFill>
              </a:rPr>
              <a:t>RF/Transmission</a:t>
            </a:r>
            <a:endParaRPr lang="en-US" dirty="0">
              <a:solidFill>
                <a:schemeClr val="tx1"/>
              </a:solidFill>
            </a:endParaRPr>
          </a:p>
        </p:txBody>
      </p:sp>
      <p:sp>
        <p:nvSpPr>
          <p:cNvPr id="10" name="Rectangle 9"/>
          <p:cNvSpPr/>
          <p:nvPr/>
        </p:nvSpPr>
        <p:spPr>
          <a:xfrm>
            <a:off x="6324600" y="5029200"/>
            <a:ext cx="167640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Television receiver</a:t>
            </a:r>
            <a:endParaRPr lang="en-US" dirty="0">
              <a:solidFill>
                <a:schemeClr val="tx1"/>
              </a:solidFill>
            </a:endParaRPr>
          </a:p>
        </p:txBody>
      </p:sp>
      <p:cxnSp>
        <p:nvCxnSpPr>
          <p:cNvPr id="12" name="Straight Arrow Connector 11"/>
          <p:cNvCxnSpPr/>
          <p:nvPr/>
        </p:nvCxnSpPr>
        <p:spPr>
          <a:xfrm>
            <a:off x="2057400" y="1752600"/>
            <a:ext cx="1143000"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33600" y="2819400"/>
            <a:ext cx="1066800" cy="0"/>
          </a:xfrm>
          <a:prstGeom prst="straightConnector1">
            <a:avLst/>
          </a:prstGeom>
          <a:ln cap="sq">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57400" y="441960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057400" y="5181600"/>
            <a:ext cx="1143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200400" y="1524000"/>
            <a:ext cx="1219200" cy="419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 multiplex and transport</a:t>
            </a:r>
            <a:endParaRPr lang="en-US" dirty="0">
              <a:solidFill>
                <a:schemeClr val="tx1"/>
              </a:solidFill>
            </a:endParaRPr>
          </a:p>
        </p:txBody>
      </p:sp>
      <p:sp>
        <p:nvSpPr>
          <p:cNvPr id="27" name="Rectangle 26"/>
          <p:cNvSpPr/>
          <p:nvPr/>
        </p:nvSpPr>
        <p:spPr>
          <a:xfrm>
            <a:off x="4724400" y="2057400"/>
            <a:ext cx="1143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Transport</a:t>
            </a:r>
            <a:endParaRPr lang="en-US" dirty="0">
              <a:solidFill>
                <a:schemeClr val="tx1"/>
              </a:solidFill>
            </a:endParaRPr>
          </a:p>
        </p:txBody>
      </p:sp>
      <p:sp>
        <p:nvSpPr>
          <p:cNvPr id="28" name="Rectangle 27"/>
          <p:cNvSpPr/>
          <p:nvPr/>
        </p:nvSpPr>
        <p:spPr>
          <a:xfrm>
            <a:off x="6477000" y="1828800"/>
            <a:ext cx="14478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 coding</a:t>
            </a:r>
            <a:endParaRPr lang="en-US" dirty="0">
              <a:solidFill>
                <a:schemeClr val="tx1"/>
              </a:solidFill>
            </a:endParaRPr>
          </a:p>
        </p:txBody>
      </p:sp>
      <p:sp>
        <p:nvSpPr>
          <p:cNvPr id="29" name="Rectangle 28"/>
          <p:cNvSpPr/>
          <p:nvPr/>
        </p:nvSpPr>
        <p:spPr>
          <a:xfrm>
            <a:off x="6477000" y="2895600"/>
            <a:ext cx="14478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Modulation</a:t>
            </a:r>
            <a:r>
              <a:rPr lang="en-US" dirty="0" err="1" smtClean="0"/>
              <a:t>M</a:t>
            </a:r>
            <a:endParaRPr lang="en-US" dirty="0"/>
          </a:p>
        </p:txBody>
      </p:sp>
      <p:sp>
        <p:nvSpPr>
          <p:cNvPr id="30" name="Isosceles Triangle 29"/>
          <p:cNvSpPr/>
          <p:nvPr/>
        </p:nvSpPr>
        <p:spPr>
          <a:xfrm>
            <a:off x="7086600" y="3810000"/>
            <a:ext cx="304800" cy="762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stCxn id="30" idx="0"/>
          </p:cNvCxnSpPr>
          <p:nvPr/>
        </p:nvCxnSpPr>
        <p:spPr>
          <a:xfrm flipV="1">
            <a:off x="7239000" y="36576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7010400" y="3733800"/>
            <a:ext cx="152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315200" y="38100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0" idx="0"/>
          </p:cNvCxnSpPr>
          <p:nvPr/>
        </p:nvCxnSpPr>
        <p:spPr>
          <a:xfrm>
            <a:off x="7162800" y="36576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0" idx="0"/>
          </p:cNvCxnSpPr>
          <p:nvPr/>
        </p:nvCxnSpPr>
        <p:spPr>
          <a:xfrm flipV="1">
            <a:off x="7239000" y="36576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0" idx="2"/>
          </p:cNvCxnSpPr>
          <p:nvPr/>
        </p:nvCxnSpPr>
        <p:spPr>
          <a:xfrm flipV="1">
            <a:off x="7086600" y="4343400"/>
            <a:ext cx="228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30" idx="5"/>
          </p:cNvCxnSpPr>
          <p:nvPr/>
        </p:nvCxnSpPr>
        <p:spPr>
          <a:xfrm flipV="1">
            <a:off x="7086600" y="41910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1"/>
          </p:cNvCxnSpPr>
          <p:nvPr/>
        </p:nvCxnSpPr>
        <p:spPr>
          <a:xfrm flipV="1">
            <a:off x="7162800" y="3962400"/>
            <a:ext cx="152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0" idx="3"/>
          </p:cNvCxnSpPr>
          <p:nvPr/>
        </p:nvCxnSpPr>
        <p:spPr>
          <a:xfrm>
            <a:off x="7086600" y="44196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0" idx="1"/>
            <a:endCxn id="30" idx="4"/>
          </p:cNvCxnSpPr>
          <p:nvPr/>
        </p:nvCxnSpPr>
        <p:spPr>
          <a:xfrm>
            <a:off x="7162800" y="4191000"/>
            <a:ext cx="2286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30" idx="5"/>
          </p:cNvCxnSpPr>
          <p:nvPr/>
        </p:nvCxnSpPr>
        <p:spPr>
          <a:xfrm>
            <a:off x="7162800" y="3962400"/>
            <a:ext cx="152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27" idx="1"/>
          </p:cNvCxnSpPr>
          <p:nvPr/>
        </p:nvCxnSpPr>
        <p:spPr>
          <a:xfrm>
            <a:off x="4419600" y="24384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867400" y="2286000"/>
            <a:ext cx="609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086600" y="2514600"/>
            <a:ext cx="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2"/>
            <a:endCxn id="30" idx="0"/>
          </p:cNvCxnSpPr>
          <p:nvPr/>
        </p:nvCxnSpPr>
        <p:spPr>
          <a:xfrm>
            <a:off x="7200900" y="3581400"/>
            <a:ext cx="381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7239000" y="4495800"/>
            <a:ext cx="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ALGORITHM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fontScale="92500" lnSpcReduction="20000"/>
          </a:bodyPr>
          <a:lstStyle/>
          <a:p>
            <a:pPr algn="just">
              <a:buFont typeface="Wingdings" pitchFamily="2" charset="2"/>
              <a:buChar char="Ø"/>
            </a:pPr>
            <a:r>
              <a:rPr lang="en-US" sz="2600" b="1" dirty="0" smtClean="0">
                <a:latin typeface="Times New Roman" pitchFamily="18" charset="0"/>
                <a:cs typeface="Times New Roman" pitchFamily="18" charset="0"/>
              </a:rPr>
              <a:t>Author:    </a:t>
            </a:r>
            <a:r>
              <a:rPr lang="en-US" sz="2600" b="1" dirty="0" err="1" smtClean="0">
                <a:latin typeface="Times New Roman" pitchFamily="18" charset="0"/>
                <a:cs typeface="Times New Roman" pitchFamily="18" charset="0"/>
              </a:rPr>
              <a:t>Keshab</a:t>
            </a:r>
            <a:r>
              <a:rPr lang="en-US" sz="2600" b="1" dirty="0" smtClean="0">
                <a:latin typeface="Times New Roman" pitchFamily="18" charset="0"/>
                <a:cs typeface="Times New Roman" pitchFamily="18" charset="0"/>
              </a:rPr>
              <a:t>	</a:t>
            </a:r>
            <a:r>
              <a:rPr lang="en-US" sz="2600" b="1" dirty="0" err="1" smtClean="0">
                <a:latin typeface="Times New Roman" pitchFamily="18" charset="0"/>
                <a:cs typeface="Times New Roman" pitchFamily="18" charset="0"/>
              </a:rPr>
              <a:t>K.Parhi</a:t>
            </a:r>
            <a:r>
              <a:rPr lang="en-US" sz="2600" b="1" smtClean="0">
                <a:latin typeface="Times New Roman" pitchFamily="18" charset="0"/>
                <a:cs typeface="Times New Roman" pitchFamily="18" charset="0"/>
              </a:rPr>
              <a:t>,(VLSI	digital </a:t>
            </a:r>
            <a:r>
              <a:rPr lang="en-US" sz="2600" b="1" dirty="0" smtClean="0">
                <a:latin typeface="Times New Roman" pitchFamily="18" charset="0"/>
                <a:cs typeface="Times New Roman" pitchFamily="18" charset="0"/>
              </a:rPr>
              <a:t>signal processing</a:t>
            </a:r>
            <a:r>
              <a:rPr lang="en-US" sz="2600" dirty="0" smtClean="0">
                <a:latin typeface="Times New Roman" pitchFamily="18" charset="0"/>
                <a:cs typeface="Times New Roman" pitchFamily="18" charset="0"/>
              </a:rPr>
              <a:t>)</a:t>
            </a:r>
            <a:r>
              <a:rPr lang="en-US" sz="2600" dirty="0" err="1" smtClean="0">
                <a:latin typeface="Times New Roman" pitchFamily="18" charset="0"/>
                <a:cs typeface="Times New Roman" pitchFamily="18" charset="0"/>
              </a:rPr>
              <a:t>Viterbi</a:t>
            </a:r>
            <a:r>
              <a:rPr lang="en-US" sz="2600" dirty="0" smtClean="0">
                <a:latin typeface="Times New Roman" pitchFamily="18" charset="0"/>
                <a:cs typeface="Times New Roman" pitchFamily="18" charset="0"/>
              </a:rPr>
              <a:t> algorithm is based on dynamic programming . It is used to detect  sequential error control codes such as </a:t>
            </a:r>
            <a:r>
              <a:rPr lang="en-US" sz="2600" dirty="0" err="1" smtClean="0">
                <a:latin typeface="Times New Roman" pitchFamily="18" charset="0"/>
                <a:cs typeface="Times New Roman" pitchFamily="18" charset="0"/>
              </a:rPr>
              <a:t>convolutional</a:t>
            </a:r>
            <a:r>
              <a:rPr lang="en-US" sz="2600" dirty="0" smtClean="0">
                <a:latin typeface="Times New Roman" pitchFamily="18" charset="0"/>
                <a:cs typeface="Times New Roman" pitchFamily="18" charset="0"/>
              </a:rPr>
              <a:t>  codes.</a:t>
            </a:r>
          </a:p>
          <a:p>
            <a:pPr algn="just">
              <a:buNone/>
            </a:pPr>
            <a:endParaRPr lang="en-US" sz="2600" dirty="0" smtClean="0">
              <a:latin typeface="Times New Roman" pitchFamily="18" charset="0"/>
              <a:cs typeface="Times New Roman" pitchFamily="18" charset="0"/>
            </a:endParaRPr>
          </a:p>
          <a:p>
            <a:pPr algn="just">
              <a:buFont typeface="Wingdings" pitchFamily="2" charset="2"/>
              <a:buChar char="Ø"/>
            </a:pPr>
            <a:r>
              <a:rPr lang="en-US" sz="2600" dirty="0" smtClean="0">
                <a:latin typeface="Times New Roman" pitchFamily="18" charset="0"/>
                <a:cs typeface="Times New Roman" pitchFamily="18" charset="0"/>
              </a:rPr>
              <a:t>It  is optimum to find most likely  noiseless  sequence given a  noise corrupted finite state  sequence. State transition consists  of  states and there are two possible outgoing edges from each state assuming input of 1 and 0.</a:t>
            </a:r>
          </a:p>
          <a:p>
            <a:pPr algn="just">
              <a:buFont typeface="Wingdings" pitchFamily="2" charset="2"/>
              <a:buChar char="Ø"/>
            </a:pPr>
            <a:endParaRPr lang="en-US" sz="2600" dirty="0" smtClean="0">
              <a:latin typeface="Times New Roman" pitchFamily="18" charset="0"/>
              <a:cs typeface="Times New Roman" pitchFamily="18" charset="0"/>
            </a:endParaRPr>
          </a:p>
          <a:p>
            <a:pPr algn="just">
              <a:buFont typeface="Wingdings" pitchFamily="2" charset="2"/>
              <a:buChar char="Ø"/>
            </a:pPr>
            <a:r>
              <a:rPr lang="en-US" sz="2600" dirty="0" smtClean="0">
                <a:latin typeface="Times New Roman" pitchFamily="18" charset="0"/>
                <a:cs typeface="Times New Roman" pitchFamily="18" charset="0"/>
              </a:rPr>
              <a:t>On each edge </a:t>
            </a:r>
            <a:r>
              <a:rPr lang="en-US" sz="2600" dirty="0" err="1" smtClean="0">
                <a:latin typeface="Times New Roman" pitchFamily="18" charset="0"/>
                <a:cs typeface="Times New Roman" pitchFamily="18" charset="0"/>
              </a:rPr>
              <a:t>corrosponding</a:t>
            </a:r>
            <a:r>
              <a:rPr lang="en-US" sz="2600" dirty="0" smtClean="0">
                <a:latin typeface="Times New Roman" pitchFamily="18" charset="0"/>
                <a:cs typeface="Times New Roman" pitchFamily="18" charset="0"/>
              </a:rPr>
              <a:t> input and output is denoted. State transition diagram can be described by time equivalent trellis diagram, which describe state transition from instance n to </a:t>
            </a:r>
            <a:r>
              <a:rPr lang="en-US" sz="2400" dirty="0" smtClean="0">
                <a:latin typeface="Times New Roman" pitchFamily="18" charset="0"/>
                <a:cs typeface="Times New Roman" pitchFamily="18" charset="0"/>
              </a:rPr>
              <a:t>n + 1.</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ALGORITHM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371600"/>
            <a:ext cx="8229600" cy="4449763"/>
          </a:xfrm>
        </p:spPr>
        <p:txBody>
          <a:bodyPr>
            <a:normAutofit/>
          </a:bodyPr>
          <a:lstStyle/>
          <a:p>
            <a:pPr>
              <a:buNone/>
            </a:pPr>
            <a:r>
              <a:rPr lang="en-US" sz="1400" dirty="0" smtClean="0"/>
              <a:t>       0/00                                                                         1/01                                </a:t>
            </a:r>
            <a:r>
              <a:rPr lang="en-US" sz="1800" dirty="0" smtClean="0"/>
              <a:t>n            </a:t>
            </a:r>
            <a:r>
              <a:rPr lang="en-US" sz="1400" dirty="0" smtClean="0"/>
              <a:t>0/00</a:t>
            </a:r>
            <a:r>
              <a:rPr lang="en-US" sz="1800" dirty="0" smtClean="0"/>
              <a:t>            n +1</a:t>
            </a:r>
            <a:endParaRPr lang="en-US" sz="1400" dirty="0" smtClean="0"/>
          </a:p>
          <a:p>
            <a:r>
              <a:rPr lang="en-US" sz="1400" dirty="0" smtClean="0"/>
              <a:t>                                                                                                                       S00                                       </a:t>
            </a:r>
            <a:r>
              <a:rPr lang="en-US" sz="1400" dirty="0" err="1" smtClean="0"/>
              <a:t>S00</a:t>
            </a:r>
            <a:endParaRPr lang="en-US" sz="1400" dirty="0" smtClean="0"/>
          </a:p>
          <a:p>
            <a:r>
              <a:rPr lang="en-US" sz="1400" dirty="0" smtClean="0"/>
              <a:t>                                                                                                                                                  1/11      </a:t>
            </a:r>
          </a:p>
          <a:p>
            <a:r>
              <a:rPr lang="en-US" sz="1400" dirty="0" smtClean="0"/>
              <a:t>                                                                                                                        S01        0/01          0/11    S01</a:t>
            </a:r>
          </a:p>
          <a:p>
            <a:pPr>
              <a:buNone/>
            </a:pPr>
            <a:r>
              <a:rPr lang="en-US" sz="1400" dirty="0" smtClean="0"/>
              <a:t>         1/11                                                                     0/10</a:t>
            </a:r>
          </a:p>
          <a:p>
            <a:pPr>
              <a:buNone/>
            </a:pPr>
            <a:r>
              <a:rPr lang="en-US" sz="1400" dirty="0" smtClean="0"/>
              <a:t>                                  1/01                 0/11                                                                                            1/00</a:t>
            </a:r>
          </a:p>
          <a:p>
            <a:pPr>
              <a:buNone/>
            </a:pPr>
            <a:r>
              <a:rPr lang="en-US" sz="1400" dirty="0" smtClean="0"/>
              <a:t>                                                                                                                                 S10                 1/10              S10</a:t>
            </a:r>
          </a:p>
          <a:p>
            <a:pPr>
              <a:buNone/>
            </a:pPr>
            <a:r>
              <a:rPr lang="en-US" sz="1400" dirty="0" smtClean="0"/>
              <a:t>                                         1/00                                               </a:t>
            </a:r>
          </a:p>
          <a:p>
            <a:pPr>
              <a:buNone/>
            </a:pPr>
            <a:r>
              <a:rPr lang="en-US" sz="1400" dirty="0" smtClean="0"/>
              <a:t>                                                                                                                                             0/10</a:t>
            </a:r>
          </a:p>
          <a:p>
            <a:pPr>
              <a:buNone/>
            </a:pPr>
            <a:r>
              <a:rPr lang="en-US" sz="1400" dirty="0" smtClean="0"/>
              <a:t>                                       0/01                                                                                  S11                                     </a:t>
            </a:r>
            <a:r>
              <a:rPr lang="en-US" sz="1400" dirty="0" err="1" smtClean="0"/>
              <a:t>S11</a:t>
            </a:r>
            <a:r>
              <a:rPr lang="en-US" sz="1400" dirty="0" smtClean="0"/>
              <a:t> </a:t>
            </a:r>
          </a:p>
          <a:p>
            <a:pPr>
              <a:buNone/>
            </a:pPr>
            <a:r>
              <a:rPr lang="en-US" sz="1400" dirty="0" smtClean="0"/>
              <a:t>                                                                                                                                                       1/01 </a:t>
            </a:r>
          </a:p>
          <a:p>
            <a:pPr>
              <a:buNone/>
            </a:pPr>
            <a:endParaRPr lang="en-US" sz="1400" dirty="0" smtClean="0"/>
          </a:p>
          <a:p>
            <a:pPr>
              <a:buNone/>
            </a:pPr>
            <a:r>
              <a:rPr lang="en-US" sz="2000" dirty="0" smtClean="0"/>
              <a:t>      </a:t>
            </a:r>
            <a:r>
              <a:rPr lang="en-US" sz="2000" dirty="0" smtClean="0">
                <a:latin typeface="Times New Roman" pitchFamily="18" charset="0"/>
                <a:cs typeface="Times New Roman" pitchFamily="18" charset="0"/>
              </a:rPr>
              <a:t>Figure1:-Example  of four  state  machine  and  its  trellis  diagram                     representation</a:t>
            </a:r>
            <a:endParaRPr lang="en-US" sz="2000" dirty="0">
              <a:latin typeface="Times New Roman" pitchFamily="18" charset="0"/>
              <a:cs typeface="Times New Roman" pitchFamily="18" charset="0"/>
            </a:endParaRPr>
          </a:p>
        </p:txBody>
      </p:sp>
      <p:sp>
        <p:nvSpPr>
          <p:cNvPr id="4" name="Oval 3"/>
          <p:cNvSpPr/>
          <p:nvPr/>
        </p:nvSpPr>
        <p:spPr>
          <a:xfrm>
            <a:off x="1066800" y="1676400"/>
            <a:ext cx="609600" cy="60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S00</a:t>
            </a:r>
            <a:endParaRPr lang="en-US" sz="1200" dirty="0">
              <a:solidFill>
                <a:schemeClr val="tx1"/>
              </a:solidFill>
            </a:endParaRPr>
          </a:p>
        </p:txBody>
      </p:sp>
      <p:sp>
        <p:nvSpPr>
          <p:cNvPr id="5" name="Oval 4"/>
          <p:cNvSpPr/>
          <p:nvPr/>
        </p:nvSpPr>
        <p:spPr>
          <a:xfrm>
            <a:off x="1066800" y="3505200"/>
            <a:ext cx="609600" cy="60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S01</a:t>
            </a:r>
            <a:endParaRPr lang="en-US" sz="1200" dirty="0">
              <a:solidFill>
                <a:schemeClr val="tx1"/>
              </a:solidFill>
            </a:endParaRPr>
          </a:p>
        </p:txBody>
      </p:sp>
      <p:sp>
        <p:nvSpPr>
          <p:cNvPr id="6" name="Oval 5"/>
          <p:cNvSpPr/>
          <p:nvPr/>
        </p:nvSpPr>
        <p:spPr>
          <a:xfrm>
            <a:off x="3352800" y="1752600"/>
            <a:ext cx="609600" cy="6096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solidFill>
              </a:rPr>
              <a:t>S11</a:t>
            </a:r>
            <a:endParaRPr lang="en-US" sz="1200" dirty="0">
              <a:solidFill>
                <a:schemeClr val="tx1"/>
              </a:solidFill>
            </a:endParaRPr>
          </a:p>
        </p:txBody>
      </p:sp>
      <p:sp>
        <p:nvSpPr>
          <p:cNvPr id="7" name="Oval 6"/>
          <p:cNvSpPr/>
          <p:nvPr/>
        </p:nvSpPr>
        <p:spPr>
          <a:xfrm>
            <a:off x="3352800" y="3581400"/>
            <a:ext cx="609600" cy="6096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solidFill>
              </a:rPr>
              <a:t>S10</a:t>
            </a:r>
            <a:endParaRPr lang="en-US" sz="1200" dirty="0">
              <a:solidFill>
                <a:schemeClr val="tx1"/>
              </a:solidFill>
            </a:endParaRPr>
          </a:p>
        </p:txBody>
      </p:sp>
      <p:cxnSp>
        <p:nvCxnSpPr>
          <p:cNvPr id="13" name="Straight Arrow Connector 12"/>
          <p:cNvCxnSpPr>
            <a:stCxn id="4" idx="4"/>
            <a:endCxn id="5" idx="0"/>
          </p:cNvCxnSpPr>
          <p:nvPr/>
        </p:nvCxnSpPr>
        <p:spPr>
          <a:xfrm>
            <a:off x="1371600" y="2286000"/>
            <a:ext cx="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600200" y="3657600"/>
            <a:ext cx="1765674" cy="13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7"/>
            <a:endCxn id="6" idx="3"/>
          </p:cNvCxnSpPr>
          <p:nvPr/>
        </p:nvCxnSpPr>
        <p:spPr>
          <a:xfrm flipV="1">
            <a:off x="1587126" y="2272926"/>
            <a:ext cx="1854948" cy="13215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hape 21"/>
          <p:cNvCxnSpPr>
            <a:stCxn id="6" idx="0"/>
            <a:endCxn id="6" idx="5"/>
          </p:cNvCxnSpPr>
          <p:nvPr/>
        </p:nvCxnSpPr>
        <p:spPr>
          <a:xfrm rot="16200000" flipH="1">
            <a:off x="3505200" y="1905000"/>
            <a:ext cx="520326" cy="215526"/>
          </a:xfrm>
          <a:prstGeom prst="curvedConnector5">
            <a:avLst>
              <a:gd name="adj1" fmla="val -43934"/>
              <a:gd name="adj2" fmla="val 247488"/>
              <a:gd name="adj3" fmla="val 14393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5"/>
          </p:cNvCxnSpPr>
          <p:nvPr/>
        </p:nvCxnSpPr>
        <p:spPr>
          <a:xfrm>
            <a:off x="1587126" y="4025526"/>
            <a:ext cx="1765674" cy="130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4"/>
            <a:endCxn id="7" idx="0"/>
          </p:cNvCxnSpPr>
          <p:nvPr/>
        </p:nvCxnSpPr>
        <p:spPr>
          <a:xfrm>
            <a:off x="3657600" y="2362200"/>
            <a:ext cx="0" cy="1219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1"/>
            <a:endCxn id="4" idx="5"/>
          </p:cNvCxnSpPr>
          <p:nvPr/>
        </p:nvCxnSpPr>
        <p:spPr>
          <a:xfrm flipH="1" flipV="1">
            <a:off x="1587126" y="2196726"/>
            <a:ext cx="1854948" cy="14739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4" idx="4"/>
            <a:endCxn id="4" idx="0"/>
          </p:cNvCxnSpPr>
          <p:nvPr/>
        </p:nvCxnSpPr>
        <p:spPr>
          <a:xfrm rot="5400000" flipH="1">
            <a:off x="1066800" y="1981200"/>
            <a:ext cx="609600" cy="12700"/>
          </a:xfrm>
          <a:prstGeom prst="curvedConnector5">
            <a:avLst>
              <a:gd name="adj1" fmla="val -37500"/>
              <a:gd name="adj2" fmla="val 4200000"/>
              <a:gd name="adj3" fmla="val 1375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867400" y="1828800"/>
            <a:ext cx="16002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867400" y="1828800"/>
            <a:ext cx="1600200" cy="1295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67400" y="2362200"/>
            <a:ext cx="1600200" cy="838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867400" y="3200400"/>
            <a:ext cx="16002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867400" y="3886200"/>
            <a:ext cx="1600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67400" y="2438400"/>
            <a:ext cx="16002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867400" y="1828800"/>
            <a:ext cx="160020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867400" y="2362200"/>
            <a:ext cx="152400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ALGORITHM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lnSpcReduction="10000"/>
          </a:bodyPr>
          <a:lstStyle/>
          <a:p>
            <a:pPr algn="just">
              <a:buFont typeface="Wingdings" pitchFamily="2" charset="2"/>
              <a:buChar char="Ø"/>
            </a:pPr>
            <a:r>
              <a:rPr lang="en-US" sz="2400" dirty="0" smtClean="0">
                <a:latin typeface="Times New Roman" pitchFamily="18" charset="0"/>
                <a:cs typeface="Times New Roman" pitchFamily="18" charset="0"/>
              </a:rPr>
              <a:t>Sequence of symbol generated trellis is corrupted by  noise then VA uses  hamming  distance to calculate  difference  between received sequence  and encoded sequence.</a:t>
            </a:r>
          </a:p>
          <a:p>
            <a:pPr algn="just">
              <a:buFont typeface="Wingdings" pitchFamily="2" charset="2"/>
              <a:buChar char="Ø"/>
            </a:pPr>
            <a:r>
              <a:rPr lang="en-US" sz="2400" dirty="0" smtClean="0">
                <a:latin typeface="Times New Roman" pitchFamily="18" charset="0"/>
                <a:cs typeface="Times New Roman" pitchFamily="18" charset="0"/>
              </a:rPr>
              <a:t>Survivor path for a given state  at  time  instance n is sequence of  symbol closest in distance to the received sequence.</a:t>
            </a:r>
          </a:p>
          <a:p>
            <a:pPr algn="just">
              <a:buFont typeface="Wingdings" pitchFamily="2" charset="2"/>
              <a:buChar char="Ø"/>
            </a:pPr>
            <a:r>
              <a:rPr lang="en-US" sz="2400" dirty="0" smtClean="0">
                <a:latin typeface="Times New Roman" pitchFamily="18" charset="0"/>
                <a:cs typeface="Times New Roman" pitchFamily="18" charset="0"/>
              </a:rPr>
              <a:t>Assume received symbol as  v(n)=11, using hamming  distance ,branch metrics for all transactions in trellis can be computed as</a:t>
            </a:r>
          </a:p>
          <a:p>
            <a:pPr algn="just">
              <a:buFont typeface="Wingdings" pitchFamily="2" charset="2"/>
              <a:buChar char="Ø"/>
            </a:pPr>
            <a:r>
              <a:rPr lang="en-US" sz="2400" dirty="0" smtClean="0">
                <a:latin typeface="Times New Roman" pitchFamily="18" charset="0"/>
                <a:cs typeface="Times New Roman" pitchFamily="18" charset="0"/>
              </a:rPr>
              <a:t>S00S00= weight (|11 -  00|) = 2</a:t>
            </a:r>
          </a:p>
          <a:p>
            <a:pPr algn="just">
              <a:buFont typeface="Wingdings" pitchFamily="2" charset="2"/>
              <a:buChar char="Ø"/>
            </a:pPr>
            <a:r>
              <a:rPr lang="en-US" sz="2400" dirty="0" smtClean="0">
                <a:latin typeface="Times New Roman" pitchFamily="18" charset="0"/>
                <a:cs typeface="Times New Roman" pitchFamily="18" charset="0"/>
              </a:rPr>
              <a:t>S00S01= weight(|11 – 11|)= 0</a:t>
            </a:r>
          </a:p>
          <a:p>
            <a:pPr algn="just">
              <a:buFont typeface="Wingdings" pitchFamily="2" charset="2"/>
              <a:buChar char="Ø"/>
            </a:pPr>
            <a:r>
              <a:rPr lang="en-US" sz="2400" dirty="0" smtClean="0">
                <a:latin typeface="Times New Roman" pitchFamily="18" charset="0"/>
                <a:cs typeface="Times New Roman" pitchFamily="18" charset="0"/>
              </a:rPr>
              <a:t>S01S10= weight(|11 – 01|)= 1</a:t>
            </a:r>
          </a:p>
          <a:p>
            <a:pPr algn="just">
              <a:buFont typeface="Wingdings" pitchFamily="2" charset="2"/>
              <a:buChar char="Ø"/>
            </a:pPr>
            <a:r>
              <a:rPr lang="en-US" sz="2400" dirty="0" smtClean="0">
                <a:latin typeface="Times New Roman" pitchFamily="18" charset="0"/>
                <a:cs typeface="Times New Roman" pitchFamily="18" charset="0"/>
              </a:rPr>
              <a:t>S01S11= weight(|11 -  10|)= 1</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VITERBI ALGORITHM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S10S00 = weight(|11 -  11|)=0</a:t>
            </a:r>
          </a:p>
          <a:p>
            <a:pPr algn="just">
              <a:buFont typeface="Wingdings" pitchFamily="2" charset="2"/>
              <a:buChar char="Ø"/>
            </a:pPr>
            <a:r>
              <a:rPr lang="en-US" sz="2400" dirty="0" smtClean="0">
                <a:latin typeface="Times New Roman" pitchFamily="18" charset="0"/>
                <a:cs typeface="Times New Roman" pitchFamily="18" charset="0"/>
              </a:rPr>
              <a:t>S10S01= weight(|11-  00|)=2</a:t>
            </a:r>
          </a:p>
          <a:p>
            <a:pPr algn="just">
              <a:buFont typeface="Wingdings" pitchFamily="2" charset="2"/>
              <a:buChar char="Ø"/>
            </a:pPr>
            <a:r>
              <a:rPr lang="en-US" sz="2400" dirty="0" smtClean="0">
                <a:latin typeface="Times New Roman" pitchFamily="18" charset="0"/>
                <a:cs typeface="Times New Roman" pitchFamily="18" charset="0"/>
              </a:rPr>
              <a:t>S11S10= weight(|11- 10|) =1</a:t>
            </a:r>
          </a:p>
          <a:p>
            <a:pPr algn="just">
              <a:buFont typeface="Wingdings" pitchFamily="2" charset="2"/>
              <a:buChar char="Ø"/>
            </a:pPr>
            <a:r>
              <a:rPr lang="en-US" sz="2400" dirty="0" smtClean="0">
                <a:latin typeface="Times New Roman" pitchFamily="18" charset="0"/>
                <a:cs typeface="Times New Roman" pitchFamily="18" charset="0"/>
              </a:rPr>
              <a:t>S11S11= weight(|11 – 01|)=1</a:t>
            </a:r>
          </a:p>
          <a:p>
            <a:pPr algn="just">
              <a:buFont typeface="Wingdings" pitchFamily="2" charset="2"/>
              <a:buChar char="Ø"/>
            </a:pPr>
            <a:r>
              <a:rPr lang="en-US" sz="2400" dirty="0" smtClean="0">
                <a:latin typeface="Times New Roman" pitchFamily="18" charset="0"/>
                <a:cs typeface="Times New Roman" pitchFamily="18" charset="0"/>
              </a:rPr>
              <a:t>There are two possible paths entering each state the one with larger metric is discarded and with smaller metric is retained.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algorithm includes computing branch metrics , updating path metrics and tracing  back its survivor path.</a:t>
            </a:r>
          </a:p>
          <a:p>
            <a:pPr algn="just">
              <a:buFont typeface="Wingdings" pitchFamily="2" charset="2"/>
              <a:buChar char="Ø"/>
            </a:pPr>
            <a:r>
              <a:rPr lang="en-US" sz="2400" dirty="0" smtClean="0">
                <a:latin typeface="Times New Roman" pitchFamily="18" charset="0"/>
                <a:cs typeface="Times New Roman" pitchFamily="18" charset="0"/>
              </a:rPr>
              <a:t>Path metric update requires addition, comparison and selection (ACS) speed of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is limited by recursive ACS operations.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STEPS OF VITERBI ALGORITHM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Weight the trellis that is  calculate branch metrics.</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Recursively compute the shortest path to  time n in terms of shortest path to time n +1. In this step decisions are used to recursively update the survivor path of the signal. This is  known as add compare select recursion. Recursively finds shortest path using previous decisions.</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The shortest path is called survivor path is process is called survivor path decode .Finally survivor path is traced back in time ,which is most likely signal path.</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Diagram representing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Algorithm</a:t>
            </a:r>
            <a:endParaRPr lang="en-US" sz="28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62000" y="1295400"/>
            <a:ext cx="7315200" cy="1981200"/>
          </a:xfrm>
          <a:prstGeom prst="rect">
            <a:avLst/>
          </a:prstGeom>
          <a:noFill/>
          <a:ln w="9525">
            <a:noFill/>
            <a:miter lim="800000"/>
            <a:headEnd/>
            <a:tailEnd/>
          </a:ln>
        </p:spPr>
      </p:pic>
      <p:pic>
        <p:nvPicPr>
          <p:cNvPr id="1027" name="Picture 3"/>
          <p:cNvPicPr>
            <a:picLocks noGrp="1" noChangeAspect="1" noChangeArrowheads="1"/>
          </p:cNvPicPr>
          <p:nvPr>
            <p:ph idx="1"/>
          </p:nvPr>
        </p:nvPicPr>
        <p:blipFill>
          <a:blip r:embed="rId3" cstate="print"/>
          <a:srcRect/>
          <a:stretch>
            <a:fillRect/>
          </a:stretch>
        </p:blipFill>
        <p:spPr bwMode="auto">
          <a:xfrm>
            <a:off x="762000" y="3276600"/>
            <a:ext cx="7315200" cy="194728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62000" y="5181600"/>
            <a:ext cx="73152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VARIOUS TYPES OF VITERBI DECODERS</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228600" y="1142999"/>
          <a:ext cx="8686800" cy="5715000"/>
        </p:xfrm>
        <a:graphic>
          <a:graphicData uri="http://schemas.openxmlformats.org/drawingml/2006/table">
            <a:tbl>
              <a:tblPr firstRow="1" bandRow="1">
                <a:tableStyleId>{5C22544A-7EE6-4342-B048-85BDC9FD1C3A}</a:tableStyleId>
              </a:tblPr>
              <a:tblGrid>
                <a:gridCol w="1447800"/>
                <a:gridCol w="1676400"/>
                <a:gridCol w="1219200"/>
                <a:gridCol w="1447800"/>
                <a:gridCol w="1447800"/>
                <a:gridCol w="1447800"/>
              </a:tblGrid>
              <a:tr h="923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latin typeface="Times-Bold"/>
                        </a:rPr>
                        <a:t>Parameters</a:t>
                      </a:r>
                      <a:endParaRPr lang="en-US" dirty="0"/>
                    </a:p>
                  </a:txBody>
                  <a:tcPr/>
                </a:tc>
                <a:tc>
                  <a:txBody>
                    <a:bodyPr/>
                    <a:lstStyle/>
                    <a:p>
                      <a:pPr algn="l"/>
                      <a:r>
                        <a:rPr lang="en-US" sz="1800" b="1" baseline="0" dirty="0" smtClean="0">
                          <a:latin typeface="Times-Bold"/>
                        </a:rPr>
                        <a:t>Conventional</a:t>
                      </a:r>
                    </a:p>
                    <a:p>
                      <a:pPr algn="l"/>
                      <a:r>
                        <a:rPr lang="en-US" sz="1800" b="1" baseline="0" dirty="0" smtClean="0">
                          <a:latin typeface="Times-Bold"/>
                        </a:rPr>
                        <a:t>VD</a:t>
                      </a:r>
                      <a:endParaRPr lang="en-US" dirty="0"/>
                    </a:p>
                  </a:txBody>
                  <a:tcPr/>
                </a:tc>
                <a:tc>
                  <a:txBody>
                    <a:bodyPr/>
                    <a:lstStyle/>
                    <a:p>
                      <a:pPr algn="l"/>
                      <a:r>
                        <a:rPr lang="en-US" sz="1800" b="1" baseline="0" dirty="0" smtClean="0">
                          <a:latin typeface="Times-Bold"/>
                        </a:rPr>
                        <a:t>Fangled</a:t>
                      </a:r>
                    </a:p>
                    <a:p>
                      <a:pPr algn="l"/>
                      <a:r>
                        <a:rPr lang="en-US" sz="1800" b="1" baseline="0" dirty="0" smtClean="0">
                          <a:latin typeface="Times-Bold"/>
                        </a:rPr>
                        <a:t>VD</a:t>
                      </a:r>
                      <a:endParaRPr lang="en-US" dirty="0"/>
                    </a:p>
                  </a:txBody>
                  <a:tcPr/>
                </a:tc>
                <a:tc>
                  <a:txBody>
                    <a:bodyPr/>
                    <a:lstStyle/>
                    <a:p>
                      <a:pPr algn="l"/>
                      <a:r>
                        <a:rPr lang="en-US" sz="1800" b="1" baseline="0" dirty="0" smtClean="0">
                          <a:latin typeface="Times-Bold"/>
                        </a:rPr>
                        <a:t>Modified</a:t>
                      </a:r>
                    </a:p>
                    <a:p>
                      <a:pPr algn="l"/>
                      <a:r>
                        <a:rPr lang="en-US" sz="1800" b="1" baseline="0" dirty="0" smtClean="0">
                          <a:latin typeface="Times-Bold"/>
                        </a:rPr>
                        <a:t>Fangled VD</a:t>
                      </a:r>
                      <a:endParaRPr lang="en-US" dirty="0"/>
                    </a:p>
                  </a:txBody>
                  <a:tcPr/>
                </a:tc>
                <a:tc>
                  <a:txBody>
                    <a:bodyPr/>
                    <a:lstStyle/>
                    <a:p>
                      <a:pPr algn="l"/>
                      <a:r>
                        <a:rPr lang="en-US" sz="1800" b="1" baseline="0" dirty="0" smtClean="0">
                          <a:latin typeface="Times-Bold"/>
                        </a:rPr>
                        <a:t>Efficient</a:t>
                      </a:r>
                    </a:p>
                    <a:p>
                      <a:pPr algn="l"/>
                      <a:r>
                        <a:rPr lang="en-US" sz="1800" b="1" baseline="0" dirty="0" smtClean="0">
                          <a:latin typeface="Times-Bold"/>
                        </a:rPr>
                        <a:t>Fangled VD</a:t>
                      </a:r>
                      <a:endParaRPr lang="en-US" dirty="0"/>
                    </a:p>
                  </a:txBody>
                  <a:tcPr/>
                </a:tc>
                <a:tc>
                  <a:txBody>
                    <a:bodyPr/>
                    <a:lstStyle/>
                    <a:p>
                      <a:pPr algn="l"/>
                      <a:r>
                        <a:rPr lang="en-US" sz="1800" b="1" baseline="0" dirty="0" smtClean="0">
                          <a:latin typeface="Times-Bold"/>
                        </a:rPr>
                        <a:t>Efficient</a:t>
                      </a:r>
                    </a:p>
                    <a:p>
                      <a:pPr algn="l"/>
                      <a:r>
                        <a:rPr lang="en-US" sz="1800" b="1" baseline="0" dirty="0" smtClean="0">
                          <a:latin typeface="Times-Bold"/>
                        </a:rPr>
                        <a:t>Fangled</a:t>
                      </a:r>
                    </a:p>
                    <a:p>
                      <a:pPr algn="l"/>
                      <a:r>
                        <a:rPr lang="en-US" sz="1800" b="1" baseline="0" dirty="0" smtClean="0">
                          <a:latin typeface="Times-Bold"/>
                        </a:rPr>
                        <a:t>VD</a:t>
                      </a:r>
                      <a:endParaRPr lang="en-US" dirty="0"/>
                    </a:p>
                  </a:txBody>
                  <a:tcPr/>
                </a:tc>
              </a:tr>
              <a:tr h="923429">
                <a:tc>
                  <a:txBody>
                    <a:bodyPr/>
                    <a:lstStyle/>
                    <a:p>
                      <a:r>
                        <a:rPr lang="en-US" sz="1800" kern="1200" baseline="0" dirty="0" smtClean="0">
                          <a:solidFill>
                            <a:schemeClr val="dk1"/>
                          </a:solidFill>
                          <a:latin typeface="+mn-lt"/>
                          <a:ea typeface="+mn-ea"/>
                          <a:cs typeface="+mn-cs"/>
                        </a:rPr>
                        <a:t>1)Error correction</a:t>
                      </a:r>
                    </a:p>
                    <a:p>
                      <a:r>
                        <a:rPr lang="en-US" sz="1800" kern="1200" baseline="0" dirty="0" smtClean="0">
                          <a:solidFill>
                            <a:schemeClr val="dk1"/>
                          </a:solidFill>
                          <a:latin typeface="+mn-lt"/>
                          <a:ea typeface="+mn-ea"/>
                          <a:cs typeface="+mn-cs"/>
                        </a:rPr>
                        <a:t>capability</a:t>
                      </a:r>
                      <a:endParaRPr lang="en-US" dirty="0"/>
                    </a:p>
                  </a:txBody>
                  <a:tcPr/>
                </a:tc>
                <a:tc>
                  <a:txBody>
                    <a:bodyPr/>
                    <a:lstStyle/>
                    <a:p>
                      <a:r>
                        <a:rPr lang="en-US" sz="1800" kern="1200" baseline="0" dirty="0" smtClean="0">
                          <a:solidFill>
                            <a:schemeClr val="dk1"/>
                          </a:solidFill>
                          <a:latin typeface="+mn-lt"/>
                          <a:ea typeface="+mn-ea"/>
                          <a:cs typeface="+mn-cs"/>
                        </a:rPr>
                        <a:t>2                                </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8208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2)Processing time</a:t>
                      </a:r>
                      <a:endParaRPr lang="en-US" dirty="0"/>
                    </a:p>
                  </a:txBody>
                  <a:tcPr/>
                </a:tc>
                <a:tc>
                  <a:txBody>
                    <a:bodyPr/>
                    <a:lstStyle/>
                    <a:p>
                      <a:r>
                        <a:rPr lang="en-US" sz="1800" kern="1200" baseline="0" dirty="0" smtClean="0">
                          <a:solidFill>
                            <a:schemeClr val="dk1"/>
                          </a:solidFill>
                          <a:latin typeface="+mn-lt"/>
                          <a:ea typeface="+mn-ea"/>
                          <a:cs typeface="+mn-cs"/>
                        </a:rPr>
                        <a:t>650 ns</a:t>
                      </a:r>
                      <a:endParaRPr lang="en-US" dirty="0"/>
                    </a:p>
                  </a:txBody>
                  <a:tcPr/>
                </a:tc>
                <a:tc>
                  <a:txBody>
                    <a:bodyPr/>
                    <a:lstStyle/>
                    <a:p>
                      <a:r>
                        <a:rPr lang="en-US" sz="1800" kern="1200" baseline="0" dirty="0" smtClean="0">
                          <a:solidFill>
                            <a:schemeClr val="dk1"/>
                          </a:solidFill>
                          <a:latin typeface="+mn-lt"/>
                          <a:ea typeface="+mn-ea"/>
                          <a:cs typeface="+mn-cs"/>
                        </a:rPr>
                        <a:t>150 ns</a:t>
                      </a:r>
                      <a:endParaRPr lang="en-US" dirty="0"/>
                    </a:p>
                  </a:txBody>
                  <a:tcPr/>
                </a:tc>
                <a:tc>
                  <a:txBody>
                    <a:bodyPr/>
                    <a:lstStyle/>
                    <a:p>
                      <a:r>
                        <a:rPr lang="en-US" sz="1800" kern="1200" baseline="0" dirty="0" smtClean="0">
                          <a:solidFill>
                            <a:schemeClr val="dk1"/>
                          </a:solidFill>
                          <a:latin typeface="+mn-lt"/>
                          <a:ea typeface="+mn-ea"/>
                          <a:cs typeface="+mn-cs"/>
                        </a:rPr>
                        <a:t>300 ns</a:t>
                      </a:r>
                      <a:endParaRPr lang="en-US" dirty="0"/>
                    </a:p>
                  </a:txBody>
                  <a:tcPr/>
                </a:tc>
                <a:tc>
                  <a:txBody>
                    <a:bodyPr/>
                    <a:lstStyle/>
                    <a:p>
                      <a:r>
                        <a:rPr lang="en-US" sz="1800" kern="1200" baseline="0" dirty="0" smtClean="0">
                          <a:solidFill>
                            <a:schemeClr val="dk1"/>
                          </a:solidFill>
                          <a:latin typeface="+mn-lt"/>
                          <a:ea typeface="+mn-ea"/>
                          <a:cs typeface="+mn-cs"/>
                        </a:rPr>
                        <a:t>150 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150 ns</a:t>
                      </a:r>
                      <a:endParaRPr lang="en-US" dirty="0"/>
                    </a:p>
                  </a:txBody>
                  <a:tcPr/>
                </a:tc>
              </a:tr>
              <a:tr h="923429">
                <a:tc>
                  <a:txBody>
                    <a:bodyPr/>
                    <a:lstStyle/>
                    <a:p>
                      <a:r>
                        <a:rPr lang="en-US" sz="1800" kern="1200" baseline="0" dirty="0" smtClean="0">
                          <a:solidFill>
                            <a:schemeClr val="dk1"/>
                          </a:solidFill>
                          <a:latin typeface="+mn-lt"/>
                          <a:ea typeface="+mn-ea"/>
                          <a:cs typeface="+mn-cs"/>
                        </a:rPr>
                        <a:t>3)Number of</a:t>
                      </a:r>
                    </a:p>
                    <a:p>
                      <a:r>
                        <a:rPr lang="en-US" sz="1800" kern="1200" baseline="0" dirty="0" smtClean="0">
                          <a:solidFill>
                            <a:schemeClr val="dk1"/>
                          </a:solidFill>
                          <a:latin typeface="+mn-lt"/>
                          <a:ea typeface="+mn-ea"/>
                          <a:cs typeface="+mn-cs"/>
                        </a:rPr>
                        <a:t>additions required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46</a:t>
                      </a:r>
                      <a:endParaRPr lang="en-US" dirty="0"/>
                    </a:p>
                  </a:txBody>
                  <a:tcPr/>
                </a:tc>
                <a:tc>
                  <a:txBody>
                    <a:bodyPr/>
                    <a:lstStyle/>
                    <a:p>
                      <a:r>
                        <a:rPr lang="en-US" sz="1800" baseline="0" dirty="0" smtClean="0">
                          <a:latin typeface="Times-Roman"/>
                        </a:rPr>
                        <a:t>14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28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16-18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18-22</a:t>
                      </a:r>
                      <a:endParaRPr lang="en-US" dirty="0"/>
                    </a:p>
                  </a:txBody>
                  <a:tcPr/>
                </a:tc>
              </a:tr>
              <a:tr h="923429">
                <a:tc>
                  <a:txBody>
                    <a:bodyPr/>
                    <a:lstStyle/>
                    <a:p>
                      <a:r>
                        <a:rPr lang="en-US" sz="1800" kern="1200" baseline="0" dirty="0" smtClean="0">
                          <a:solidFill>
                            <a:schemeClr val="dk1"/>
                          </a:solidFill>
                          <a:latin typeface="+mn-lt"/>
                          <a:ea typeface="+mn-ea"/>
                          <a:cs typeface="+mn-cs"/>
                        </a:rPr>
                        <a:t>4)Number of</a:t>
                      </a:r>
                    </a:p>
                    <a:p>
                      <a:r>
                        <a:rPr lang="en-US" sz="1800" kern="1200" baseline="0" dirty="0" smtClean="0">
                          <a:solidFill>
                            <a:schemeClr val="dk1"/>
                          </a:solidFill>
                          <a:latin typeface="+mn-lt"/>
                          <a:ea typeface="+mn-ea"/>
                          <a:cs typeface="+mn-cs"/>
                        </a:rPr>
                        <a:t>comparisons</a:t>
                      </a:r>
                    </a:p>
                    <a:p>
                      <a:r>
                        <a:rPr lang="en-US" sz="1800" kern="1200" baseline="0" dirty="0" smtClean="0">
                          <a:solidFill>
                            <a:schemeClr val="dk1"/>
                          </a:solidFill>
                          <a:latin typeface="+mn-lt"/>
                          <a:ea typeface="+mn-ea"/>
                          <a:cs typeface="+mn-cs"/>
                        </a:rPr>
                        <a:t>required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20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8-9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9-11</a:t>
                      </a:r>
                      <a:endParaRPr lang="en-US" dirty="0"/>
                    </a:p>
                  </a:txBody>
                  <a:tcPr/>
                </a:tc>
              </a:tr>
              <a:tr h="1200458">
                <a:tc>
                  <a:txBody>
                    <a:bodyPr/>
                    <a:lstStyle/>
                    <a:p>
                      <a:pPr algn="l"/>
                      <a:r>
                        <a:rPr lang="en-US" dirty="0" smtClean="0"/>
                        <a:t>5)</a:t>
                      </a:r>
                      <a:r>
                        <a:rPr lang="en-US" sz="1800" baseline="0" dirty="0" smtClean="0">
                          <a:latin typeface="Times-Roman"/>
                        </a:rPr>
                        <a:t> Device Utilization</a:t>
                      </a:r>
                    </a:p>
                    <a:p>
                      <a:pPr algn="l"/>
                      <a:r>
                        <a:rPr lang="en-US" sz="1800" baseline="0" dirty="0" smtClean="0">
                          <a:latin typeface="Times-Roman"/>
                        </a:rPr>
                        <a:t>(Gate counts)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5242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1019</a:t>
                      </a:r>
                      <a:endParaRPr lang="en-US" dirty="0"/>
                    </a:p>
                  </a:txBody>
                  <a:tcPr/>
                </a:tc>
                <a:tc>
                  <a:txBody>
                    <a:bodyPr/>
                    <a:lstStyle/>
                    <a:p>
                      <a:r>
                        <a:rPr lang="en-US" sz="1800" kern="1200" baseline="0" dirty="0" smtClean="0">
                          <a:solidFill>
                            <a:schemeClr val="dk1"/>
                          </a:solidFill>
                          <a:latin typeface="+mn-lt"/>
                          <a:ea typeface="+mn-ea"/>
                          <a:cs typeface="+mn-cs"/>
                        </a:rPr>
                        <a:t>1194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1542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1758</a:t>
                      </a:r>
                      <a:endParaRPr lang="en-US" dirty="0"/>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sz="2800" b="1" dirty="0" smtClean="0">
                <a:latin typeface="Times New Roman" pitchFamily="18" charset="0"/>
                <a:cs typeface="Times New Roman" pitchFamily="18" charset="0"/>
              </a:rPr>
              <a:t>VARIOUS TYPES OF VITERBI DECODER</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381000" y="657795"/>
          <a:ext cx="8229600" cy="585216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994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latin typeface="Times-Bold"/>
                        </a:rPr>
                        <a:t>Parameters</a:t>
                      </a:r>
                      <a:endParaRPr lang="en-US" dirty="0" smtClean="0"/>
                    </a:p>
                    <a:p>
                      <a:endParaRPr lang="en-US" dirty="0"/>
                    </a:p>
                  </a:txBody>
                  <a:tcPr/>
                </a:tc>
                <a:tc>
                  <a:txBody>
                    <a:bodyPr/>
                    <a:lstStyle/>
                    <a:p>
                      <a:pPr algn="l"/>
                      <a:r>
                        <a:rPr lang="en-US" sz="1800" b="1" baseline="0" dirty="0" smtClean="0">
                          <a:latin typeface="Times-Bold"/>
                        </a:rPr>
                        <a:t>Conventional</a:t>
                      </a:r>
                    </a:p>
                    <a:p>
                      <a:pPr algn="l"/>
                      <a:r>
                        <a:rPr lang="en-US" sz="1800" b="1" baseline="0" dirty="0" smtClean="0">
                          <a:latin typeface="Times-Bold"/>
                        </a:rPr>
                        <a:t>VD Trace back</a:t>
                      </a:r>
                      <a:endParaRPr lang="en-US" dirty="0" smtClean="0"/>
                    </a:p>
                    <a:p>
                      <a:endParaRPr lang="en-US" dirty="0"/>
                    </a:p>
                  </a:txBody>
                  <a:tcPr/>
                </a:tc>
                <a:tc>
                  <a:txBody>
                    <a:bodyPr/>
                    <a:lstStyle/>
                    <a:p>
                      <a:r>
                        <a:rPr lang="en-US" sz="2000" dirty="0" smtClean="0"/>
                        <a:t>Parallel VD trace back</a:t>
                      </a:r>
                      <a:endParaRPr lang="en-US" sz="2000" dirty="0"/>
                    </a:p>
                  </a:txBody>
                  <a:tcPr/>
                </a:tc>
                <a:tc>
                  <a:txBody>
                    <a:bodyPr/>
                    <a:lstStyle/>
                    <a:p>
                      <a:pPr algn="l"/>
                      <a:r>
                        <a:rPr lang="en-US" sz="1800" b="1" baseline="0" dirty="0" smtClean="0">
                          <a:latin typeface="Times-Bold"/>
                        </a:rPr>
                        <a:t>Modified</a:t>
                      </a:r>
                    </a:p>
                    <a:p>
                      <a:pPr algn="l"/>
                      <a:r>
                        <a:rPr lang="en-US" sz="1800" b="1" baseline="0" dirty="0" smtClean="0">
                          <a:latin typeface="Times-Bold"/>
                        </a:rPr>
                        <a:t>Fangled VD</a:t>
                      </a:r>
                      <a:endParaRPr lang="en-US" dirty="0"/>
                    </a:p>
                  </a:txBody>
                  <a:tcPr/>
                </a:tc>
                <a:tc>
                  <a:txBody>
                    <a:bodyPr/>
                    <a:lstStyle/>
                    <a:p>
                      <a:pPr algn="l"/>
                      <a:r>
                        <a:rPr lang="en-US" sz="1800" b="1" baseline="0" dirty="0" smtClean="0">
                          <a:latin typeface="Times-Bold"/>
                        </a:rPr>
                        <a:t>Efficient</a:t>
                      </a:r>
                    </a:p>
                    <a:p>
                      <a:pPr algn="l"/>
                      <a:r>
                        <a:rPr lang="en-US" sz="1800" b="1" baseline="0" dirty="0" smtClean="0">
                          <a:latin typeface="Times-Bold"/>
                        </a:rPr>
                        <a:t>Fangled</a:t>
                      </a:r>
                    </a:p>
                    <a:p>
                      <a:pPr algn="l"/>
                      <a:r>
                        <a:rPr lang="en-US" sz="1800" b="1" baseline="0" dirty="0" smtClean="0">
                          <a:latin typeface="Times-Bold"/>
                        </a:rPr>
                        <a:t>VD</a:t>
                      </a:r>
                      <a:endParaRPr lang="en-US" dirty="0"/>
                    </a:p>
                  </a:txBody>
                  <a:tcPr/>
                </a:tc>
              </a:tr>
              <a:tr h="994255">
                <a:tc>
                  <a:txBody>
                    <a:bodyPr/>
                    <a:lstStyle/>
                    <a:p>
                      <a:r>
                        <a:rPr lang="en-US" sz="1800" kern="1200" baseline="0" dirty="0" smtClean="0">
                          <a:solidFill>
                            <a:schemeClr val="dk1"/>
                          </a:solidFill>
                          <a:latin typeface="+mn-lt"/>
                          <a:ea typeface="+mn-ea"/>
                          <a:cs typeface="+mn-cs"/>
                        </a:rPr>
                        <a:t>1)Error correction</a:t>
                      </a:r>
                    </a:p>
                    <a:p>
                      <a:r>
                        <a:rPr lang="en-US" sz="1800" kern="1200" baseline="0" dirty="0" smtClean="0">
                          <a:solidFill>
                            <a:schemeClr val="dk1"/>
                          </a:solidFill>
                          <a:latin typeface="+mn-lt"/>
                          <a:ea typeface="+mn-ea"/>
                          <a:cs typeface="+mn-cs"/>
                        </a:rPr>
                        <a:t>capability</a:t>
                      </a:r>
                      <a:endParaRPr lang="en-US" dirty="0" smtClean="0"/>
                    </a:p>
                    <a:p>
                      <a:endParaRPr lang="en-US" dirty="0"/>
                    </a:p>
                  </a:txBody>
                  <a:tcPr/>
                </a:tc>
                <a:tc>
                  <a:txBody>
                    <a:bodyPr/>
                    <a:lstStyle/>
                    <a:p>
                      <a:pPr algn="ctr"/>
                      <a:r>
                        <a:rPr lang="en-US" dirty="0" smtClean="0"/>
                        <a:t>2</a:t>
                      </a:r>
                      <a:endParaRPr lang="en-US" dirty="0"/>
                    </a:p>
                  </a:txBody>
                  <a:tcPr/>
                </a:tc>
                <a:tc>
                  <a:txBody>
                    <a:bodyPr/>
                    <a:lstStyle/>
                    <a:p>
                      <a:r>
                        <a:rPr lang="en-US" dirty="0" smtClean="0"/>
                        <a:t>       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r>
              <a:tr h="5353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2)Processing time</a:t>
                      </a:r>
                      <a:endParaRPr lang="en-US" dirty="0"/>
                    </a:p>
                  </a:txBody>
                  <a:tcPr/>
                </a:tc>
                <a:tc>
                  <a:txBody>
                    <a:bodyPr/>
                    <a:lstStyle/>
                    <a:p>
                      <a:pPr algn="ctr"/>
                      <a:r>
                        <a:rPr lang="en-US" dirty="0" smtClean="0"/>
                        <a:t>8.128ns</a:t>
                      </a:r>
                      <a:endParaRPr lang="en-US" dirty="0"/>
                    </a:p>
                  </a:txBody>
                  <a:tcPr/>
                </a:tc>
                <a:tc>
                  <a:txBody>
                    <a:bodyPr/>
                    <a:lstStyle/>
                    <a:p>
                      <a:r>
                        <a:rPr lang="en-US" dirty="0" smtClean="0"/>
                        <a:t>      6.788ns</a:t>
                      </a:r>
                      <a:endParaRPr lang="en-US" dirty="0"/>
                    </a:p>
                  </a:txBody>
                  <a:tcPr/>
                </a:tc>
                <a:tc>
                  <a:txBody>
                    <a:bodyPr/>
                    <a:lstStyle/>
                    <a:p>
                      <a:r>
                        <a:rPr lang="en-US" sz="1800" kern="1200" baseline="0" dirty="0" smtClean="0">
                          <a:solidFill>
                            <a:schemeClr val="dk1"/>
                          </a:solidFill>
                          <a:latin typeface="+mn-lt"/>
                          <a:ea typeface="+mn-ea"/>
                          <a:cs typeface="+mn-cs"/>
                        </a:rPr>
                        <a:t>      300 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150 ns</a:t>
                      </a:r>
                      <a:endParaRPr lang="en-US" dirty="0" smtClean="0"/>
                    </a:p>
                    <a:p>
                      <a:endParaRPr lang="en-US" dirty="0"/>
                    </a:p>
                  </a:txBody>
                  <a:tcPr/>
                </a:tc>
              </a:tr>
              <a:tr h="994255">
                <a:tc>
                  <a:txBody>
                    <a:bodyPr/>
                    <a:lstStyle/>
                    <a:p>
                      <a:r>
                        <a:rPr lang="en-US" sz="2000" kern="1200" baseline="0" dirty="0" smtClean="0">
                          <a:solidFill>
                            <a:schemeClr val="dk1"/>
                          </a:solidFill>
                          <a:latin typeface="+mn-lt"/>
                          <a:ea typeface="+mn-ea"/>
                          <a:cs typeface="+mn-cs"/>
                        </a:rPr>
                        <a:t>3)Number of</a:t>
                      </a:r>
                    </a:p>
                    <a:p>
                      <a:r>
                        <a:rPr lang="en-US" sz="2000" kern="1200" baseline="0" dirty="0" smtClean="0">
                          <a:solidFill>
                            <a:schemeClr val="dk1"/>
                          </a:solidFill>
                          <a:latin typeface="+mn-lt"/>
                          <a:ea typeface="+mn-ea"/>
                          <a:cs typeface="+mn-cs"/>
                        </a:rPr>
                        <a:t>Additions &amp;comparison</a:t>
                      </a:r>
                      <a:endParaRPr lang="en-US" sz="2000" dirty="0" smtClean="0"/>
                    </a:p>
                    <a:p>
                      <a:endParaRPr lang="en-US" dirty="0"/>
                    </a:p>
                  </a:txBody>
                  <a:tcPr/>
                </a:tc>
                <a:tc>
                  <a:txBody>
                    <a:bodyPr/>
                    <a:lstStyle/>
                    <a:p>
                      <a:pPr algn="ctr"/>
                      <a:r>
                        <a:rPr lang="en-US" baseline="0" dirty="0" smtClean="0"/>
                        <a:t>20 </a:t>
                      </a:r>
                      <a:endParaRPr lang="en-US" dirty="0"/>
                    </a:p>
                  </a:txBody>
                  <a:tcPr anchor="ctr"/>
                </a:tc>
                <a:tc>
                  <a:txBody>
                    <a:bodyPr/>
                    <a:lstStyle/>
                    <a:p>
                      <a:r>
                        <a:rPr lang="en-US" dirty="0" smtClean="0"/>
                        <a:t>        8</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0" dirty="0" smtClean="0">
                        <a:latin typeface="Times-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28</a:t>
                      </a:r>
                      <a:endParaRPr lang="en-US" dirty="0" smtClean="0"/>
                    </a:p>
                    <a:p>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smtClean="0">
                        <a:latin typeface="Times-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18-22</a:t>
                      </a:r>
                      <a:endParaRPr lang="en-US" dirty="0"/>
                    </a:p>
                  </a:txBody>
                  <a:tcPr/>
                </a:tc>
              </a:tr>
              <a:tr h="994255">
                <a:tc>
                  <a:txBody>
                    <a:bodyPr/>
                    <a:lstStyle/>
                    <a:p>
                      <a:pPr algn="l"/>
                      <a:r>
                        <a:rPr lang="en-US" dirty="0" smtClean="0"/>
                        <a:t>5)</a:t>
                      </a:r>
                      <a:r>
                        <a:rPr lang="en-US" sz="1800" baseline="0" dirty="0" smtClean="0">
                          <a:latin typeface="Times-Roman"/>
                        </a:rPr>
                        <a:t> Device Utilization</a:t>
                      </a:r>
                    </a:p>
                    <a:p>
                      <a:pPr algn="l"/>
                      <a:r>
                        <a:rPr lang="en-US" sz="1800" baseline="0" dirty="0" smtClean="0">
                          <a:latin typeface="Times-Roman"/>
                        </a:rPr>
                        <a:t>(Gate counts)</a:t>
                      </a:r>
                      <a:endParaRPr lang="en-US" dirty="0" smtClean="0"/>
                    </a:p>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5242</a:t>
                      </a:r>
                      <a:endParaRPr lang="en-US" dirty="0"/>
                    </a:p>
                  </a:txBody>
                  <a:tcPr anchor="ctr"/>
                </a:tc>
                <a:tc>
                  <a:txBody>
                    <a:bodyPr/>
                    <a:lstStyle/>
                    <a:p>
                      <a:r>
                        <a:rPr lang="en-US" dirty="0" smtClean="0"/>
                        <a:t>      </a:t>
                      </a:r>
                    </a:p>
                    <a:p>
                      <a:r>
                        <a:rPr lang="en-US" dirty="0" smtClean="0"/>
                        <a:t>      2  </a:t>
                      </a:r>
                      <a:r>
                        <a:rPr lang="en-US" dirty="0" err="1" smtClean="0"/>
                        <a:t>xor</a:t>
                      </a:r>
                      <a:endParaRPr lang="en-US" dirty="0" smtClean="0"/>
                    </a:p>
                    <a:p>
                      <a:r>
                        <a:rPr lang="en-US" dirty="0" smtClean="0"/>
                        <a:t>      (6-bit)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dk1"/>
                          </a:solidFill>
                          <a:latin typeface="+mn-lt"/>
                          <a:ea typeface="+mn-ea"/>
                          <a:cs typeface="+mn-cs"/>
                        </a:rPr>
                        <a:t>1194</a:t>
                      </a:r>
                      <a:endParaRPr lang="en-US" dirty="0" smtClean="0"/>
                    </a:p>
                    <a:p>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Roman"/>
                        </a:rPr>
                        <a:t>1758</a:t>
                      </a:r>
                      <a:endParaRPr lang="en-US" dirty="0" smtClean="0"/>
                    </a:p>
                    <a:p>
                      <a:pPr algn="ctr"/>
                      <a:endParaRPr lang="en-US" dirty="0"/>
                    </a:p>
                  </a:txBody>
                  <a:tcPr anchor="ctr"/>
                </a:tc>
              </a:tr>
              <a:tr h="305925">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VD ANALYSIS ON VARIOUS DEVICES</a:t>
            </a:r>
            <a:endParaRPr lang="en-US" sz="28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381000" y="1162514"/>
          <a:ext cx="8229600" cy="504266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645920"/>
                <a:gridCol w="1645920"/>
                <a:gridCol w="1645920"/>
                <a:gridCol w="1645920"/>
                <a:gridCol w="1645920"/>
              </a:tblGrid>
              <a:tr h="634710">
                <a:tc>
                  <a:txBody>
                    <a:bodyPr/>
                    <a:lstStyle/>
                    <a:p>
                      <a:endParaRPr lang="en-US"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latin typeface="Times New Roman"/>
                        </a:rPr>
                        <a:t>ASIC</a:t>
                      </a:r>
                      <a:endParaRPr lang="en-US" b="1"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latin typeface="Times New Roman"/>
                        </a:rPr>
                        <a:t>Micro-controller</a:t>
                      </a:r>
                      <a:endParaRPr lang="en-US" b="1"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latin typeface="Times New Roman"/>
                        </a:rPr>
                        <a:t>FPGA</a:t>
                      </a:r>
                      <a:endParaRPr lang="en-US" b="1"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latin typeface="Times New Roman"/>
                        </a:rPr>
                        <a:t>DSP</a:t>
                      </a:r>
                      <a:endParaRPr lang="en-US" b="1" dirty="0">
                        <a:solidFill>
                          <a:schemeClr val="tx1"/>
                        </a:solidFill>
                      </a:endParaRPr>
                    </a:p>
                  </a:txBody>
                  <a:tcPr>
                    <a:solidFill>
                      <a:schemeClr val="bg1"/>
                    </a:solidFill>
                  </a:tcPr>
                </a:tc>
              </a:tr>
              <a:tr h="1133965">
                <a:tc>
                  <a:txBody>
                    <a:bodyPr/>
                    <a:lstStyle/>
                    <a:p>
                      <a:pPr algn="l"/>
                      <a:r>
                        <a:rPr lang="en-US" sz="1800" baseline="0" dirty="0" smtClean="0">
                          <a:latin typeface="Times New Roman"/>
                        </a:rPr>
                        <a:t>1)Area Utilization</a:t>
                      </a:r>
                    </a:p>
                    <a:p>
                      <a:pPr algn="l"/>
                      <a:r>
                        <a:rPr lang="en-US" sz="1800" baseline="0" dirty="0" smtClean="0">
                          <a:latin typeface="Times New Roman"/>
                        </a:rPr>
                        <a:t>(Transistors Used)</a:t>
                      </a:r>
                      <a:endParaRPr lang="en-US" dirty="0"/>
                    </a:p>
                  </a:txBody>
                  <a:tcPr/>
                </a:tc>
                <a:tc>
                  <a:txBody>
                    <a:bodyPr/>
                    <a:lstStyle/>
                    <a:p>
                      <a:r>
                        <a:rPr lang="en-US" dirty="0" smtClean="0">
                          <a:latin typeface="Times New Roman" pitchFamily="18" charset="0"/>
                          <a:cs typeface="Times New Roman" pitchFamily="18" charset="0"/>
                        </a:rPr>
                        <a:t>Best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r>
              <a:tr h="11107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smtClean="0">
                        <a:latin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 New Roman"/>
                        </a:rPr>
                        <a:t>2)Performance</a:t>
                      </a:r>
                      <a:endParaRPr lang="en-US" dirty="0" smtClean="0"/>
                    </a:p>
                    <a:p>
                      <a:endParaRPr lang="en-US" dirty="0" smtClean="0"/>
                    </a:p>
                  </a:txBody>
                  <a:tcPr/>
                </a:tc>
                <a:tc>
                  <a:txBody>
                    <a:bodyPr/>
                    <a:lstStyle/>
                    <a:p>
                      <a:r>
                        <a:rPr lang="en-US" dirty="0" smtClean="0">
                          <a:latin typeface="Times New Roman" pitchFamily="18" charset="0"/>
                          <a:cs typeface="Times New Roman" pitchFamily="18" charset="0"/>
                        </a:rPr>
                        <a:t>Best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better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r>
              <a:tr h="6347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 New Roman"/>
                        </a:rPr>
                        <a:t>3)Total Design Time</a:t>
                      </a:r>
                      <a:endParaRPr lang="en-US" dirty="0"/>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Very 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best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Very good</a:t>
                      </a:r>
                      <a:endParaRPr lang="en-US" dirty="0">
                        <a:latin typeface="Times New Roman" pitchFamily="18" charset="0"/>
                        <a:cs typeface="Times New Roman" pitchFamily="18" charset="0"/>
                      </a:endParaRPr>
                    </a:p>
                  </a:txBody>
                  <a:tcPr/>
                </a:tc>
              </a:tr>
              <a:tr h="1395649">
                <a:tc>
                  <a:txBody>
                    <a:bodyPr/>
                    <a:lstStyle/>
                    <a:p>
                      <a:pPr algn="l"/>
                      <a:r>
                        <a:rPr lang="en-US" sz="1800" baseline="0" dirty="0" smtClean="0">
                          <a:latin typeface="Times New Roman"/>
                        </a:rPr>
                        <a:t>4)Flexibility</a:t>
                      </a:r>
                    </a:p>
                    <a:p>
                      <a:pPr algn="l"/>
                      <a:r>
                        <a:rPr lang="en-US" sz="1800" baseline="0" dirty="0" smtClean="0">
                          <a:latin typeface="Times New Roman"/>
                        </a:rPr>
                        <a:t>(Non- Recurring</a:t>
                      </a:r>
                    </a:p>
                    <a:p>
                      <a:pPr algn="l"/>
                      <a:r>
                        <a:rPr lang="en-US" sz="1800" baseline="0" dirty="0" smtClean="0">
                          <a:latin typeface="Times New Roman"/>
                        </a:rPr>
                        <a:t>Engineering Costs )</a:t>
                      </a:r>
                      <a:endParaRPr lang="en-US" dirty="0" smtClean="0"/>
                    </a:p>
                  </a:txBody>
                  <a:tcPr/>
                </a:tc>
                <a:tc>
                  <a:txBody>
                    <a:bodyPr/>
                    <a:lstStyle/>
                    <a:p>
                      <a:r>
                        <a:rPr lang="en-US" dirty="0" smtClean="0">
                          <a:latin typeface="Times New Roman" pitchFamily="18" charset="0"/>
                          <a:cs typeface="Times New Roman" pitchFamily="18" charset="0"/>
                        </a:rPr>
                        <a:t>Not much </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best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good</a:t>
                      </a:r>
                      <a:endParaRPr lang="en-US" dirty="0">
                        <a:latin typeface="Times New Roman" pitchFamily="18" charset="0"/>
                        <a:cs typeface="Times New Roman" pitchFamily="18" charset="0"/>
                      </a:endParaRPr>
                    </a:p>
                  </a:txBody>
                  <a:tcPr/>
                </a:tc>
              </a:tr>
            </a:tbl>
          </a:graphicData>
        </a:graphic>
      </p:graphicFrame>
      <p:sp>
        <p:nvSpPr>
          <p:cNvPr id="5" name="Rectangle 4"/>
          <p:cNvSpPr/>
          <p:nvPr/>
        </p:nvSpPr>
        <p:spPr>
          <a:xfrm>
            <a:off x="457200" y="3244334"/>
            <a:ext cx="8458200" cy="3416320"/>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Table:-Comparison of VA on several  technologies</a:t>
            </a:r>
            <a:r>
              <a:rPr lang="en-US" dirty="0" smtClean="0"/>
              <a:t>. </a:t>
            </a:r>
            <a:endParaRPr lang="en-US" dirty="0"/>
          </a:p>
        </p:txBody>
      </p:sp>
      <p:cxnSp>
        <p:nvCxnSpPr>
          <p:cNvPr id="7" name="Straight Connector 6"/>
          <p:cNvCxnSpPr/>
          <p:nvPr/>
        </p:nvCxnSpPr>
        <p:spPr>
          <a:xfrm>
            <a:off x="19812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576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342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81000" y="1143000"/>
            <a:ext cx="830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1000" y="1752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810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1000" y="6248400"/>
            <a:ext cx="830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610600" y="11430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1000" y="29718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1000" y="4038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81000" y="47244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RESULTS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5562600"/>
          </a:xfrm>
        </p:spPr>
        <p:txBody>
          <a:bodyPr>
            <a:normAutofit/>
          </a:bodyPr>
          <a:lstStyle/>
          <a:p>
            <a:pPr>
              <a:buFont typeface="Wingdings" pitchFamily="2" charset="2"/>
              <a:buChar char="Ø"/>
            </a:pPr>
            <a:r>
              <a:rPr lang="en-US" sz="2400" dirty="0" smtClean="0">
                <a:latin typeface="Times New Roman" pitchFamily="18" charset="0"/>
                <a:cs typeface="Times New Roman" pitchFamily="18" charset="0"/>
              </a:rPr>
              <a:t>Module Name: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a:t>
            </a:r>
          </a:p>
          <a:p>
            <a:pPr>
              <a:buFont typeface="Wingdings" pitchFamily="2" charset="2"/>
              <a:buChar char="Ø"/>
            </a:pPr>
            <a:r>
              <a:rPr lang="en-US" sz="2400" dirty="0" smtClean="0">
                <a:latin typeface="Times New Roman" pitchFamily="18" charset="0"/>
                <a:cs typeface="Times New Roman" pitchFamily="18" charset="0"/>
              </a:rPr>
              <a:t>Target device:  XC2S15-5CS144</a:t>
            </a:r>
          </a:p>
          <a:p>
            <a:pPr>
              <a:buFont typeface="Wingdings" pitchFamily="2" charset="2"/>
              <a:buChar char="Ø"/>
            </a:pPr>
            <a:r>
              <a:rPr lang="en-US" sz="2400" dirty="0" smtClean="0">
                <a:latin typeface="Times New Roman" pitchFamily="18" charset="0"/>
                <a:cs typeface="Times New Roman" pitchFamily="18" charset="0"/>
              </a:rPr>
              <a:t>Device utilization report:</a:t>
            </a:r>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p>
          <a:p>
            <a:pPr>
              <a:buNone/>
            </a:pPr>
            <a:r>
              <a:rPr lang="en-US" sz="1800" b="1" dirty="0" smtClean="0">
                <a:latin typeface="Times New Roman" pitchFamily="18" charset="0"/>
                <a:cs typeface="Times New Roman" pitchFamily="18" charset="0"/>
              </a:rPr>
              <a:t>Table:-Device utilization by </a:t>
            </a:r>
            <a:r>
              <a:rPr lang="en-US" sz="1800" b="1" dirty="0" err="1" smtClean="0">
                <a:latin typeface="Times New Roman" pitchFamily="18" charset="0"/>
                <a:cs typeface="Times New Roman" pitchFamily="18" charset="0"/>
              </a:rPr>
              <a:t>Viterbi</a:t>
            </a:r>
            <a:r>
              <a:rPr lang="en-US" sz="1800" b="1" dirty="0" smtClean="0">
                <a:latin typeface="Times New Roman" pitchFamily="18" charset="0"/>
                <a:cs typeface="Times New Roman" pitchFamily="18" charset="0"/>
              </a:rPr>
              <a:t> decoder.</a:t>
            </a:r>
          </a:p>
          <a:p>
            <a:pPr>
              <a:buNone/>
            </a:pPr>
            <a:endParaRPr lang="en-US" sz="2400" dirty="0" smtClean="0"/>
          </a:p>
          <a:p>
            <a:pPr>
              <a:buNone/>
            </a:pPr>
            <a:endParaRPr lang="en-US" sz="2400" dirty="0" smtClean="0"/>
          </a:p>
          <a:p>
            <a:pPr>
              <a:buNone/>
            </a:pPr>
            <a:endParaRPr lang="en-US" sz="2400" dirty="0"/>
          </a:p>
        </p:txBody>
      </p:sp>
      <p:graphicFrame>
        <p:nvGraphicFramePr>
          <p:cNvPr id="4" name="Table 3"/>
          <p:cNvGraphicFramePr>
            <a:graphicFrameLocks noGrp="1"/>
          </p:cNvGraphicFramePr>
          <p:nvPr/>
        </p:nvGraphicFramePr>
        <p:xfrm>
          <a:off x="533400" y="2667001"/>
          <a:ext cx="8305800" cy="3460905"/>
        </p:xfrm>
        <a:graphic>
          <a:graphicData uri="http://schemas.openxmlformats.org/drawingml/2006/table">
            <a:tbl>
              <a:tblPr firstRow="1" bandRow="1">
                <a:tableStyleId>{5C22544A-7EE6-4342-B048-85BDC9FD1C3A}</a:tableStyleId>
              </a:tblPr>
              <a:tblGrid>
                <a:gridCol w="2076450"/>
                <a:gridCol w="2161204"/>
                <a:gridCol w="1991696"/>
                <a:gridCol w="2076450"/>
              </a:tblGrid>
              <a:tr h="761999">
                <a:tc>
                  <a:txBody>
                    <a:bodyPr/>
                    <a:lstStyle/>
                    <a:p>
                      <a:endParaRPr lang="en-US" dirty="0" smtClean="0"/>
                    </a:p>
                    <a:p>
                      <a:r>
                        <a:rPr lang="en-US" dirty="0" smtClean="0"/>
                        <a:t>Logic  utilization</a:t>
                      </a:r>
                    </a:p>
                    <a:p>
                      <a:endParaRPr lang="en-US" dirty="0"/>
                    </a:p>
                  </a:txBody>
                  <a:tcPr/>
                </a:tc>
                <a:tc>
                  <a:txBody>
                    <a:bodyPr/>
                    <a:lstStyle/>
                    <a:p>
                      <a:endParaRPr lang="en-US" dirty="0" smtClean="0"/>
                    </a:p>
                    <a:p>
                      <a:r>
                        <a:rPr lang="en-US" dirty="0" smtClean="0"/>
                        <a:t>Used</a:t>
                      </a:r>
                      <a:endParaRPr lang="en-US" dirty="0"/>
                    </a:p>
                  </a:txBody>
                  <a:tcPr/>
                </a:tc>
                <a:tc>
                  <a:txBody>
                    <a:bodyPr/>
                    <a:lstStyle/>
                    <a:p>
                      <a:endParaRPr lang="en-US" dirty="0" smtClean="0"/>
                    </a:p>
                    <a:p>
                      <a:r>
                        <a:rPr lang="en-US" dirty="0" smtClean="0"/>
                        <a:t>Available</a:t>
                      </a:r>
                      <a:endParaRPr lang="en-US" dirty="0"/>
                    </a:p>
                  </a:txBody>
                  <a:tcPr/>
                </a:tc>
                <a:tc>
                  <a:txBody>
                    <a:bodyPr/>
                    <a:lstStyle/>
                    <a:p>
                      <a:endParaRPr lang="en-US" dirty="0" smtClean="0"/>
                    </a:p>
                    <a:p>
                      <a:r>
                        <a:rPr lang="en-US" dirty="0" smtClean="0"/>
                        <a:t>Utilization</a:t>
                      </a:r>
                      <a:endParaRPr lang="en-US" dirty="0"/>
                    </a:p>
                  </a:txBody>
                  <a:tcPr/>
                </a:tc>
              </a:tr>
              <a:tr h="626265">
                <a:tc>
                  <a:txBody>
                    <a:bodyPr/>
                    <a:lstStyle/>
                    <a:p>
                      <a:r>
                        <a:rPr lang="en-US" dirty="0" smtClean="0"/>
                        <a:t>1)Number of slices</a:t>
                      </a:r>
                      <a:endParaRPr lang="en-US" dirty="0"/>
                    </a:p>
                  </a:txBody>
                  <a:tcPr/>
                </a:tc>
                <a:tc>
                  <a:txBody>
                    <a:bodyPr/>
                    <a:lstStyle/>
                    <a:p>
                      <a:r>
                        <a:rPr lang="en-US" dirty="0" smtClean="0"/>
                        <a:t>104</a:t>
                      </a:r>
                      <a:endParaRPr lang="en-US" dirty="0"/>
                    </a:p>
                  </a:txBody>
                  <a:tcPr/>
                </a:tc>
                <a:tc>
                  <a:txBody>
                    <a:bodyPr/>
                    <a:lstStyle/>
                    <a:p>
                      <a:r>
                        <a:rPr lang="en-US" dirty="0" smtClean="0"/>
                        <a:t>192</a:t>
                      </a:r>
                      <a:endParaRPr lang="en-US" dirty="0"/>
                    </a:p>
                  </a:txBody>
                  <a:tcPr/>
                </a:tc>
                <a:tc>
                  <a:txBody>
                    <a:bodyPr/>
                    <a:lstStyle/>
                    <a:p>
                      <a:r>
                        <a:rPr lang="en-US" dirty="0" smtClean="0"/>
                        <a:t>54%</a:t>
                      </a:r>
                      <a:endParaRPr lang="en-US" dirty="0"/>
                    </a:p>
                  </a:txBody>
                  <a:tcPr/>
                </a:tc>
              </a:tr>
              <a:tr h="576955">
                <a:tc>
                  <a:txBody>
                    <a:bodyPr/>
                    <a:lstStyle/>
                    <a:p>
                      <a:r>
                        <a:rPr lang="en-US" dirty="0" smtClean="0"/>
                        <a:t>2)Number of slice</a:t>
                      </a:r>
                    </a:p>
                    <a:p>
                      <a:r>
                        <a:rPr lang="en-US" dirty="0" smtClean="0"/>
                        <a:t>Flip flops.</a:t>
                      </a:r>
                      <a:endParaRPr lang="en-US" dirty="0"/>
                    </a:p>
                  </a:txBody>
                  <a:tcPr/>
                </a:tc>
                <a:tc>
                  <a:txBody>
                    <a:bodyPr/>
                    <a:lstStyle/>
                    <a:p>
                      <a:r>
                        <a:rPr lang="en-US" dirty="0" smtClean="0"/>
                        <a:t>16</a:t>
                      </a:r>
                      <a:endParaRPr lang="en-US" dirty="0"/>
                    </a:p>
                  </a:txBody>
                  <a:tcPr/>
                </a:tc>
                <a:tc>
                  <a:txBody>
                    <a:bodyPr/>
                    <a:lstStyle/>
                    <a:p>
                      <a:r>
                        <a:rPr lang="en-US" dirty="0" smtClean="0"/>
                        <a:t>384</a:t>
                      </a:r>
                      <a:endParaRPr lang="en-US" dirty="0"/>
                    </a:p>
                  </a:txBody>
                  <a:tcPr/>
                </a:tc>
                <a:tc>
                  <a:txBody>
                    <a:bodyPr/>
                    <a:lstStyle/>
                    <a:p>
                      <a:r>
                        <a:rPr lang="en-US" dirty="0" smtClean="0"/>
                        <a:t>4%</a:t>
                      </a:r>
                      <a:endParaRPr lang="en-US" dirty="0"/>
                    </a:p>
                  </a:txBody>
                  <a:tcPr/>
                </a:tc>
              </a:tr>
              <a:tr h="626265">
                <a:tc>
                  <a:txBody>
                    <a:bodyPr/>
                    <a:lstStyle/>
                    <a:p>
                      <a:r>
                        <a:rPr lang="en-US" dirty="0" smtClean="0"/>
                        <a:t>3)Number of 4 input LUT</a:t>
                      </a:r>
                      <a:endParaRPr lang="en-US" dirty="0"/>
                    </a:p>
                  </a:txBody>
                  <a:tcPr/>
                </a:tc>
                <a:tc>
                  <a:txBody>
                    <a:bodyPr/>
                    <a:lstStyle/>
                    <a:p>
                      <a:r>
                        <a:rPr lang="en-US" dirty="0" smtClean="0"/>
                        <a:t>185</a:t>
                      </a:r>
                      <a:endParaRPr lang="en-US" dirty="0"/>
                    </a:p>
                  </a:txBody>
                  <a:tcPr/>
                </a:tc>
                <a:tc>
                  <a:txBody>
                    <a:bodyPr/>
                    <a:lstStyle/>
                    <a:p>
                      <a:r>
                        <a:rPr lang="en-US" dirty="0" smtClean="0"/>
                        <a:t>384</a:t>
                      </a:r>
                      <a:endParaRPr lang="en-US" dirty="0"/>
                    </a:p>
                  </a:txBody>
                  <a:tcPr/>
                </a:tc>
                <a:tc>
                  <a:txBody>
                    <a:bodyPr/>
                    <a:lstStyle/>
                    <a:p>
                      <a:r>
                        <a:rPr lang="en-US" dirty="0" smtClean="0"/>
                        <a:t>48%</a:t>
                      </a:r>
                      <a:endParaRPr lang="en-US" dirty="0"/>
                    </a:p>
                  </a:txBody>
                  <a:tcPr/>
                </a:tc>
              </a:tr>
              <a:tr h="626265">
                <a:tc>
                  <a:txBody>
                    <a:bodyPr/>
                    <a:lstStyle/>
                    <a:p>
                      <a:r>
                        <a:rPr lang="en-US" dirty="0" smtClean="0"/>
                        <a:t>4)Number of bounded IOBs</a:t>
                      </a:r>
                      <a:endParaRPr lang="en-US" dirty="0"/>
                    </a:p>
                  </a:txBody>
                  <a:tcPr/>
                </a:tc>
                <a:tc>
                  <a:txBody>
                    <a:bodyPr/>
                    <a:lstStyle/>
                    <a:p>
                      <a:r>
                        <a:rPr lang="en-US" dirty="0" smtClean="0"/>
                        <a:t>385</a:t>
                      </a:r>
                      <a:endParaRPr lang="en-US" dirty="0"/>
                    </a:p>
                  </a:txBody>
                  <a:tcPr/>
                </a:tc>
                <a:tc>
                  <a:txBody>
                    <a:bodyPr/>
                    <a:lstStyle/>
                    <a:p>
                      <a:r>
                        <a:rPr lang="en-US" dirty="0" smtClean="0"/>
                        <a:t>86</a:t>
                      </a:r>
                      <a:endParaRPr lang="en-US" dirty="0"/>
                    </a:p>
                  </a:txBody>
                  <a:tcPr/>
                </a:tc>
                <a:tc>
                  <a:txBody>
                    <a:bodyPr/>
                    <a:lstStyle/>
                    <a:p>
                      <a:r>
                        <a:rPr lang="en-US" dirty="0" smtClean="0"/>
                        <a:t>447%</a:t>
                      </a:r>
                      <a:endParaRPr lang="en-US" dirty="0"/>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INTRODUCTION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US" sz="2400" b="1" dirty="0" smtClean="0">
                <a:latin typeface="Times New Roman" pitchFamily="18" charset="0"/>
                <a:cs typeface="Times New Roman" pitchFamily="18" charset="0"/>
              </a:rPr>
              <a:t>ATSC digital television system.</a:t>
            </a:r>
          </a:p>
          <a:p>
            <a:pPr algn="just">
              <a:buNone/>
            </a:pPr>
            <a:r>
              <a:rPr lang="en-US" sz="2400" dirty="0" smtClean="0"/>
              <a:t>     </a:t>
            </a:r>
            <a:r>
              <a:rPr lang="en-US" sz="2400" dirty="0" smtClean="0">
                <a:latin typeface="Times New Roman" pitchFamily="18" charset="0"/>
                <a:cs typeface="Times New Roman" pitchFamily="18" charset="0"/>
              </a:rPr>
              <a:t>ATSC digital television standard describes a system designed to transmit – high quality video and audio within a single 6-MHZ </a:t>
            </a:r>
            <a:r>
              <a:rPr lang="en-US" sz="2400" dirty="0" err="1" smtClean="0">
                <a:latin typeface="Times New Roman" pitchFamily="18" charset="0"/>
                <a:cs typeface="Times New Roman" pitchFamily="18" charset="0"/>
              </a:rPr>
              <a:t>terristrial</a:t>
            </a:r>
            <a:r>
              <a:rPr lang="en-US" sz="2400" dirty="0" smtClean="0">
                <a:latin typeface="Times New Roman" pitchFamily="18" charset="0"/>
                <a:cs typeface="Times New Roman" pitchFamily="18" charset="0"/>
              </a:rPr>
              <a:t> television broadcast  channel.</a:t>
            </a:r>
          </a:p>
          <a:p>
            <a:pPr algn="just">
              <a:buNone/>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b="1" dirty="0" smtClean="0">
                <a:latin typeface="Times New Roman" pitchFamily="18" charset="0"/>
                <a:cs typeface="Times New Roman" pitchFamily="18" charset="0"/>
              </a:rPr>
              <a:t>ATSC performance.</a:t>
            </a:r>
          </a:p>
          <a:p>
            <a:pPr algn="just">
              <a:buNone/>
            </a:pPr>
            <a:r>
              <a:rPr lang="en-US" sz="2400" dirty="0" smtClean="0">
                <a:latin typeface="Times New Roman" pitchFamily="18" charset="0"/>
                <a:cs typeface="Times New Roman" pitchFamily="18" charset="0"/>
              </a:rPr>
              <a:t>     The move to digital broadcasting  systems  has enabled  significant step up in performance, quality.DTV  can deliver programs free of transmission impairments, throughout  the </a:t>
            </a:r>
            <a:r>
              <a:rPr lang="en-US" sz="2400" dirty="0" err="1" smtClean="0">
                <a:latin typeface="Times New Roman" pitchFamily="18" charset="0"/>
                <a:cs typeface="Times New Roman" pitchFamily="18" charset="0"/>
              </a:rPr>
              <a:t>the</a:t>
            </a:r>
            <a:r>
              <a:rPr lang="en-US" sz="2400" dirty="0" smtClean="0">
                <a:latin typeface="Times New Roman" pitchFamily="18" charset="0"/>
                <a:cs typeface="Times New Roman" pitchFamily="18" charset="0"/>
              </a:rPr>
              <a:t> service area still occupying 6MHZ transmission channel. </a:t>
            </a:r>
          </a:p>
          <a:p>
            <a:pPr algn="just">
              <a:buNone/>
            </a:pPr>
            <a:r>
              <a:rPr lang="en-US" sz="2400" dirty="0" smtClean="0">
                <a:latin typeface="Times New Roman" pitchFamily="18" charset="0"/>
                <a:cs typeface="Times New Roman" pitchFamily="18" charset="0"/>
              </a:rPr>
              <a:t>     Important element of ATSC is flexibility  to expand functions.</a:t>
            </a:r>
          </a:p>
          <a:p>
            <a:pPr>
              <a:buNone/>
            </a:pPr>
            <a:endParaRPr lang="en-US" sz="2400" dirty="0" smtClean="0"/>
          </a:p>
          <a:p>
            <a:pPr>
              <a:buNone/>
            </a:pP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2800" b="1" dirty="0" smtClean="0">
                <a:latin typeface="Times New Roman" pitchFamily="18" charset="0"/>
                <a:cs typeface="Times New Roman" pitchFamily="18" charset="0"/>
              </a:rPr>
              <a:t>RESULTS OF PARALLEL VITERBI DECODER</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5486400"/>
          </a:xfrm>
        </p:spPr>
        <p:txBody>
          <a:bodyPr>
            <a:normAutofit lnSpcReduction="10000"/>
          </a:bodyPr>
          <a:lstStyle/>
          <a:p>
            <a:pPr>
              <a:buFont typeface="Wingdings" pitchFamily="2" charset="2"/>
              <a:buChar char="Ø"/>
            </a:pPr>
            <a:r>
              <a:rPr lang="en-US" sz="2400" dirty="0" smtClean="0">
                <a:latin typeface="Times New Roman" pitchFamily="18" charset="0"/>
                <a:cs typeface="Times New Roman" pitchFamily="18" charset="0"/>
              </a:rPr>
              <a:t>Module name:-Parallel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a:t>
            </a:r>
          </a:p>
          <a:p>
            <a:pPr>
              <a:buFont typeface="Wingdings" pitchFamily="2" charset="2"/>
              <a:buChar char="Ø"/>
            </a:pPr>
            <a:r>
              <a:rPr lang="en-US" sz="2400" dirty="0" smtClean="0">
                <a:latin typeface="Times New Roman" pitchFamily="18" charset="0"/>
                <a:cs typeface="Times New Roman" pitchFamily="18" charset="0"/>
              </a:rPr>
              <a:t>Target Device:-XC2S200-6PQ208.</a:t>
            </a:r>
          </a:p>
          <a:p>
            <a:pPr>
              <a:buFont typeface="Wingdings" pitchFamily="2" charset="2"/>
              <a:buChar char="Ø"/>
            </a:pPr>
            <a:r>
              <a:rPr lang="en-US" sz="2400" dirty="0" smtClean="0">
                <a:latin typeface="Times New Roman" pitchFamily="18" charset="0"/>
                <a:cs typeface="Times New Roman" pitchFamily="18" charset="0"/>
              </a:rPr>
              <a:t>Device utilization report.</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1800" b="1" dirty="0" smtClean="0">
              <a:latin typeface="Times New Roman" pitchFamily="18" charset="0"/>
              <a:cs typeface="Times New Roman" pitchFamily="18" charset="0"/>
            </a:endParaRPr>
          </a:p>
          <a:p>
            <a:pPr>
              <a:buNone/>
            </a:pPr>
            <a:endParaRPr lang="en-US" sz="1800" b="1" dirty="0" smtClean="0">
              <a:latin typeface="Times New Roman" pitchFamily="18" charset="0"/>
              <a:cs typeface="Times New Roman" pitchFamily="18" charset="0"/>
            </a:endParaRPr>
          </a:p>
          <a:p>
            <a:pPr>
              <a:buNone/>
            </a:pPr>
            <a:r>
              <a:rPr lang="en-US" sz="1800" b="1" dirty="0" smtClean="0">
                <a:latin typeface="Times New Roman" pitchFamily="18" charset="0"/>
                <a:cs typeface="Times New Roman" pitchFamily="18" charset="0"/>
              </a:rPr>
              <a:t>Table2 :-Device utilization of Parallel </a:t>
            </a:r>
            <a:r>
              <a:rPr lang="en-US" sz="1800" b="1" dirty="0" err="1" smtClean="0">
                <a:latin typeface="Times New Roman" pitchFamily="18" charset="0"/>
                <a:cs typeface="Times New Roman" pitchFamily="18" charset="0"/>
              </a:rPr>
              <a:t>Viterbi</a:t>
            </a:r>
            <a:r>
              <a:rPr lang="en-US" sz="1800" b="1" dirty="0" smtClean="0">
                <a:latin typeface="Times New Roman" pitchFamily="18" charset="0"/>
                <a:cs typeface="Times New Roman" pitchFamily="18" charset="0"/>
              </a:rPr>
              <a:t> Decoder.</a:t>
            </a:r>
            <a:endParaRPr lang="en-US" sz="1800" b="1"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381000" y="2743199"/>
          <a:ext cx="8534400" cy="3591760"/>
        </p:xfrm>
        <a:graphic>
          <a:graphicData uri="http://schemas.openxmlformats.org/drawingml/2006/table">
            <a:tbl>
              <a:tblPr firstRow="1" bandRow="1">
                <a:tableStyleId>{5C22544A-7EE6-4342-B048-85BDC9FD1C3A}</a:tableStyleId>
              </a:tblPr>
              <a:tblGrid>
                <a:gridCol w="2133600"/>
                <a:gridCol w="2133600"/>
                <a:gridCol w="2133600"/>
                <a:gridCol w="2133600"/>
              </a:tblGrid>
              <a:tr h="545604">
                <a:tc>
                  <a:txBody>
                    <a:bodyPr/>
                    <a:lstStyle/>
                    <a:p>
                      <a:r>
                        <a:rPr lang="en-US" dirty="0" smtClean="0"/>
                        <a:t>Logic  utilization</a:t>
                      </a:r>
                      <a:endParaRPr lang="en-US" dirty="0"/>
                    </a:p>
                  </a:txBody>
                  <a:tcPr/>
                </a:tc>
                <a:tc>
                  <a:txBody>
                    <a:bodyPr/>
                    <a:lstStyle/>
                    <a:p>
                      <a:r>
                        <a:rPr lang="en-US" dirty="0" smtClean="0"/>
                        <a:t>Used</a:t>
                      </a:r>
                      <a:endParaRPr lang="en-US" dirty="0"/>
                    </a:p>
                  </a:txBody>
                  <a:tcPr/>
                </a:tc>
                <a:tc>
                  <a:txBody>
                    <a:bodyPr/>
                    <a:lstStyle/>
                    <a:p>
                      <a:r>
                        <a:rPr lang="en-US" dirty="0" smtClean="0"/>
                        <a:t>Available</a:t>
                      </a:r>
                      <a:endParaRPr lang="en-US" dirty="0"/>
                    </a:p>
                  </a:txBody>
                  <a:tcPr/>
                </a:tc>
                <a:tc>
                  <a:txBody>
                    <a:bodyPr/>
                    <a:lstStyle/>
                    <a:p>
                      <a:r>
                        <a:rPr lang="en-US" dirty="0" smtClean="0"/>
                        <a:t>Utilization</a:t>
                      </a:r>
                      <a:endParaRPr lang="en-US" dirty="0"/>
                    </a:p>
                  </a:txBody>
                  <a:tcPr/>
                </a:tc>
              </a:tr>
              <a:tr h="577276">
                <a:tc>
                  <a:txBody>
                    <a:bodyPr/>
                    <a:lstStyle/>
                    <a:p>
                      <a:r>
                        <a:rPr lang="en-US" dirty="0" smtClean="0"/>
                        <a:t>1)Number of slices</a:t>
                      </a:r>
                      <a:endParaRPr lang="en-US" dirty="0"/>
                    </a:p>
                  </a:txBody>
                  <a:tcPr/>
                </a:tc>
                <a:tc>
                  <a:txBody>
                    <a:bodyPr/>
                    <a:lstStyle/>
                    <a:p>
                      <a:r>
                        <a:rPr lang="en-US" dirty="0" smtClean="0"/>
                        <a:t>9  out of   2352 </a:t>
                      </a:r>
                      <a:endParaRPr lang="en-US" dirty="0"/>
                    </a:p>
                  </a:txBody>
                  <a:tcPr/>
                </a:tc>
                <a:tc>
                  <a:txBody>
                    <a:bodyPr/>
                    <a:lstStyle/>
                    <a:p>
                      <a:r>
                        <a:rPr lang="en-US" dirty="0" smtClean="0"/>
                        <a:t>2352 </a:t>
                      </a:r>
                      <a:endParaRPr lang="en-US" dirty="0"/>
                    </a:p>
                  </a:txBody>
                  <a:tcPr/>
                </a:tc>
                <a:tc>
                  <a:txBody>
                    <a:bodyPr/>
                    <a:lstStyle/>
                    <a:p>
                      <a:r>
                        <a:rPr lang="en-US" dirty="0" smtClean="0"/>
                        <a:t>0%</a:t>
                      </a:r>
                      <a:endParaRPr lang="en-US" dirty="0"/>
                    </a:p>
                  </a:txBody>
                  <a:tcPr/>
                </a:tc>
              </a:tr>
              <a:tr h="842159">
                <a:tc>
                  <a:txBody>
                    <a:bodyPr/>
                    <a:lstStyle/>
                    <a:p>
                      <a:r>
                        <a:rPr lang="en-US" dirty="0" smtClean="0"/>
                        <a:t>2)Number of slice</a:t>
                      </a:r>
                    </a:p>
                    <a:p>
                      <a:r>
                        <a:rPr lang="en-US" dirty="0" smtClean="0"/>
                        <a:t>Flip flops.</a:t>
                      </a:r>
                    </a:p>
                    <a:p>
                      <a:endParaRPr lang="en-US" dirty="0"/>
                    </a:p>
                  </a:txBody>
                  <a:tcPr/>
                </a:tc>
                <a:tc>
                  <a:txBody>
                    <a:bodyPr/>
                    <a:lstStyle/>
                    <a:p>
                      <a:r>
                        <a:rPr lang="en-US" dirty="0" smtClean="0"/>
                        <a:t>16  out of   384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384</a:t>
                      </a:r>
                    </a:p>
                    <a:p>
                      <a:endParaRPr lang="en-US" dirty="0"/>
                    </a:p>
                  </a:txBody>
                  <a:tcPr/>
                </a:tc>
                <a:tc>
                  <a:txBody>
                    <a:bodyPr/>
                    <a:lstStyle/>
                    <a:p>
                      <a:r>
                        <a:rPr lang="en-US" dirty="0" smtClean="0"/>
                        <a:t>0%</a:t>
                      </a:r>
                      <a:endParaRPr lang="en-US" dirty="0"/>
                    </a:p>
                  </a:txBody>
                  <a:tcPr/>
                </a:tc>
              </a:tr>
              <a:tr h="7059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3)Number of 4 input LUT</a:t>
                      </a:r>
                    </a:p>
                    <a:p>
                      <a:endParaRPr lang="en-US" dirty="0"/>
                    </a:p>
                  </a:txBody>
                  <a:tcPr/>
                </a:tc>
                <a:tc>
                  <a:txBody>
                    <a:bodyPr/>
                    <a:lstStyle/>
                    <a:p>
                      <a:r>
                        <a:rPr lang="en-US" dirty="0" smtClean="0"/>
                        <a:t>16  out of   4704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4704 </a:t>
                      </a:r>
                    </a:p>
                    <a:p>
                      <a:endParaRPr lang="en-US" dirty="0"/>
                    </a:p>
                  </a:txBody>
                  <a:tcPr/>
                </a:tc>
                <a:tc>
                  <a:txBody>
                    <a:bodyPr/>
                    <a:lstStyle/>
                    <a:p>
                      <a:r>
                        <a:rPr lang="en-US" dirty="0" smtClean="0"/>
                        <a:t> 0% </a:t>
                      </a:r>
                      <a:endParaRPr lang="en-US" dirty="0"/>
                    </a:p>
                  </a:txBody>
                  <a:tcPr/>
                </a:tc>
              </a:tr>
              <a:tr h="545604">
                <a:tc>
                  <a:txBody>
                    <a:bodyPr/>
                    <a:lstStyle/>
                    <a:p>
                      <a:r>
                        <a:rPr lang="en-US" dirty="0" smtClean="0"/>
                        <a:t>4)Number of bounded IOB’s.</a:t>
                      </a:r>
                      <a:endParaRPr lang="en-US" dirty="0"/>
                    </a:p>
                  </a:txBody>
                  <a:tcPr/>
                </a:tc>
                <a:tc>
                  <a:txBody>
                    <a:bodyPr/>
                    <a:lstStyle/>
                    <a:p>
                      <a:r>
                        <a:rPr lang="en-US" dirty="0" smtClean="0"/>
                        <a:t>78  out of    140</a:t>
                      </a:r>
                      <a:endParaRPr lang="en-US" dirty="0"/>
                    </a:p>
                  </a:txBody>
                  <a:tcPr/>
                </a:tc>
                <a:tc>
                  <a:txBody>
                    <a:bodyPr/>
                    <a:lstStyle/>
                    <a:p>
                      <a:r>
                        <a:rPr lang="en-US" dirty="0" smtClean="0"/>
                        <a:t> 140</a:t>
                      </a:r>
                      <a:endParaRPr lang="en-US" dirty="0"/>
                    </a:p>
                  </a:txBody>
                  <a:tcPr/>
                </a:tc>
                <a:tc>
                  <a:txBody>
                    <a:bodyPr/>
                    <a:lstStyle/>
                    <a:p>
                      <a:r>
                        <a:rPr lang="en-US" dirty="0" smtClean="0"/>
                        <a:t> 55% </a:t>
                      </a:r>
                      <a:endParaRPr lang="en-US" dirty="0"/>
                    </a:p>
                  </a:txBody>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Memory usage and Timing Analysis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Ø"/>
            </a:pPr>
            <a:r>
              <a:rPr lang="en-US" sz="2400" dirty="0" smtClean="0">
                <a:latin typeface="Times New Roman" pitchFamily="18" charset="0"/>
                <a:cs typeface="Times New Roman" pitchFamily="18" charset="0"/>
              </a:rPr>
              <a:t>Minimum input arrival time before clock: 6.130ns.</a:t>
            </a:r>
          </a:p>
          <a:p>
            <a:pPr>
              <a:buFont typeface="Wingdings" pitchFamily="2" charset="2"/>
              <a:buChar char="Ø"/>
            </a:pPr>
            <a:r>
              <a:rPr lang="en-US" sz="2400" dirty="0" smtClean="0">
                <a:latin typeface="Times New Roman" pitchFamily="18" charset="0"/>
                <a:cs typeface="Times New Roman" pitchFamily="18" charset="0"/>
              </a:rPr>
              <a:t>Maximum time required for output after clock: 8.128ns.</a:t>
            </a:r>
          </a:p>
          <a:p>
            <a:pPr>
              <a:buFont typeface="Wingdings" pitchFamily="2" charset="2"/>
              <a:buChar char="Ø"/>
            </a:pPr>
            <a:r>
              <a:rPr lang="en-US" sz="2400" dirty="0" smtClean="0">
                <a:latin typeface="Times New Roman" pitchFamily="18" charset="0"/>
                <a:cs typeface="Times New Roman" pitchFamily="18" charset="0"/>
              </a:rPr>
              <a:t>Maximum combinational path delay: 19.539ns.</a:t>
            </a:r>
          </a:p>
          <a:p>
            <a:pPr>
              <a:buFont typeface="Wingdings" pitchFamily="2" charset="2"/>
              <a:buChar char="Ø"/>
            </a:pPr>
            <a:r>
              <a:rPr lang="en-US" sz="2400" dirty="0" smtClean="0">
                <a:latin typeface="Times New Roman" pitchFamily="18" charset="0"/>
                <a:cs typeface="Times New Roman" pitchFamily="18" charset="0"/>
              </a:rPr>
              <a:t>Memory usage: 56660 kilobytes.</a:t>
            </a:r>
          </a:p>
          <a:p>
            <a:pPr>
              <a:buFont typeface="Wingdings" pitchFamily="2" charset="2"/>
              <a:buChar char="Ø"/>
            </a:pPr>
            <a:r>
              <a:rPr lang="en-US" sz="2400" dirty="0" smtClean="0">
                <a:latin typeface="Times New Roman" pitchFamily="18" charset="0"/>
                <a:cs typeface="Times New Roman" pitchFamily="18" charset="0"/>
              </a:rPr>
              <a:t>Number of GCLK used : 1 (Available 4)</a:t>
            </a:r>
          </a:p>
          <a:p>
            <a:pPr>
              <a:buNone/>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Utilization of bounded IOB’s is more as data computed from previous logic blocks is required for preceding units to achieve the desired output.</a:t>
            </a:r>
          </a:p>
          <a:p>
            <a:pPr>
              <a:buFont typeface="Wingdings" pitchFamily="2" charset="2"/>
              <a:buChar char="Ø"/>
            </a:pPr>
            <a:r>
              <a:rPr lang="en-US" sz="2400" dirty="0" smtClean="0">
                <a:latin typeface="Times New Roman" pitchFamily="18" charset="0"/>
                <a:cs typeface="Times New Roman" pitchFamily="18" charset="0"/>
              </a:rPr>
              <a:t>Input bits of VD </a:t>
            </a:r>
            <a:r>
              <a:rPr lang="en-US" sz="2400" dirty="0" err="1" smtClean="0">
                <a:latin typeface="Times New Roman" pitchFamily="18" charset="0"/>
                <a:cs typeface="Times New Roman" pitchFamily="18" charset="0"/>
              </a:rPr>
              <a:t>corrosponds</a:t>
            </a:r>
            <a:r>
              <a:rPr lang="en-US" sz="2400" dirty="0" smtClean="0">
                <a:latin typeface="Times New Roman" pitchFamily="18" charset="0"/>
                <a:cs typeface="Times New Roman" pitchFamily="18" charset="0"/>
              </a:rPr>
              <a:t> to input of 4 input LUT.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2800" b="1" dirty="0" smtClean="0">
                <a:latin typeface="Times New Roman" pitchFamily="18" charset="0"/>
                <a:cs typeface="Times New Roman" pitchFamily="18" charset="0"/>
              </a:rPr>
              <a:t>Timing Report of Parallel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Decoder </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Autofit/>
          </a:bodyPr>
          <a:lstStyle/>
          <a:p>
            <a:pPr>
              <a:buFont typeface="Wingdings" pitchFamily="2" charset="2"/>
              <a:buChar char="Ø"/>
            </a:pPr>
            <a:r>
              <a:rPr lang="en-US" sz="2400" dirty="0" smtClean="0">
                <a:latin typeface="Times New Roman" pitchFamily="18" charset="0"/>
                <a:cs typeface="Times New Roman" pitchFamily="18" charset="0"/>
              </a:rPr>
              <a:t>Speed Grade: -6</a:t>
            </a:r>
          </a:p>
          <a:p>
            <a:pPr>
              <a:buNone/>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Minimum period: No path found</a:t>
            </a:r>
          </a:p>
          <a:p>
            <a:pPr>
              <a:buFont typeface="Wingdings" pitchFamily="2" charset="2"/>
              <a:buChar char="Ø"/>
            </a:pPr>
            <a:r>
              <a:rPr lang="en-US" sz="2400" dirty="0" smtClean="0">
                <a:latin typeface="Times New Roman" pitchFamily="18" charset="0"/>
                <a:cs typeface="Times New Roman" pitchFamily="18" charset="0"/>
              </a:rPr>
              <a:t>   Minimum input arrival time before clock: 4.182ns</a:t>
            </a:r>
          </a:p>
          <a:p>
            <a:pPr>
              <a:buFont typeface="Wingdings" pitchFamily="2" charset="2"/>
              <a:buChar char="Ø"/>
            </a:pPr>
            <a:r>
              <a:rPr lang="en-US" sz="2400" dirty="0" smtClean="0">
                <a:latin typeface="Times New Roman" pitchFamily="18" charset="0"/>
                <a:cs typeface="Times New Roman" pitchFamily="18" charset="0"/>
              </a:rPr>
              <a:t>   Maximum output required time after clock: 6.788ns</a:t>
            </a:r>
          </a:p>
          <a:p>
            <a:pPr>
              <a:buFont typeface="Wingdings" pitchFamily="2" charset="2"/>
              <a:buChar char="Ø"/>
            </a:pPr>
            <a:r>
              <a:rPr lang="en-US" sz="2400" dirty="0" smtClean="0">
                <a:latin typeface="Times New Roman" pitchFamily="18" charset="0"/>
                <a:cs typeface="Times New Roman" pitchFamily="18" charset="0"/>
              </a:rPr>
              <a:t>   Maximum combinational path delay: No path found</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Timing Detail:</a:t>
            </a:r>
          </a:p>
          <a:p>
            <a:pPr>
              <a:buFont typeface="Wingdings" pitchFamily="2" charset="2"/>
              <a:buChar char="Ø"/>
            </a:pPr>
            <a:r>
              <a:rPr lang="en-US" sz="2400" dirty="0" smtClean="0">
                <a:latin typeface="Times New Roman" pitchFamily="18" charset="0"/>
                <a:cs typeface="Times New Roman" pitchFamily="18" charset="0"/>
              </a:rPr>
              <a:t>--------------</a:t>
            </a:r>
          </a:p>
          <a:p>
            <a:pPr>
              <a:buFont typeface="Wingdings" pitchFamily="2" charset="2"/>
              <a:buChar char="Ø"/>
            </a:pPr>
            <a:r>
              <a:rPr lang="en-US" sz="2400" dirty="0" smtClean="0">
                <a:latin typeface="Times New Roman" pitchFamily="18" charset="0"/>
                <a:cs typeface="Times New Roman" pitchFamily="18" charset="0"/>
              </a:rPr>
              <a:t>All values displayed in nanoseconds (ns)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Synthesis results of Branch metric and path metric computation.</a:t>
            </a:r>
            <a:endParaRPr lang="en-US" sz="2800" b="1" dirty="0">
              <a:latin typeface="Times New Roman" pitchFamily="18" charset="0"/>
              <a:cs typeface="Times New Roman" pitchFamily="18" charset="0"/>
            </a:endParaRPr>
          </a:p>
        </p:txBody>
      </p:sp>
      <p:pic>
        <p:nvPicPr>
          <p:cNvPr id="1026" name="Picture 2" descr="C:\Users\dell\Desktop\Project\Viterbi decoder simulation\bmc and pmus\DSC_0065.JPG"/>
          <p:cNvPicPr>
            <a:picLocks noGrp="1" noChangeAspect="1" noChangeArrowheads="1"/>
          </p:cNvPicPr>
          <p:nvPr>
            <p:ph idx="1"/>
          </p:nvPr>
        </p:nvPicPr>
        <p:blipFill>
          <a:blip r:embed="rId2" cstate="print"/>
          <a:srcRect/>
          <a:stretch>
            <a:fillRect/>
          </a:stretch>
        </p:blipFill>
        <p:spPr bwMode="auto">
          <a:xfrm>
            <a:off x="304800" y="1828800"/>
            <a:ext cx="3886200" cy="4114800"/>
          </a:xfrm>
          <a:prstGeom prst="rect">
            <a:avLst/>
          </a:prstGeom>
          <a:noFill/>
        </p:spPr>
      </p:pic>
      <p:pic>
        <p:nvPicPr>
          <p:cNvPr id="5" name="Picture 2" descr="C:\Users\dell\Desktop\Project\Viterbi decoder simulation\bmc and pmus\DSC_0073.JPG"/>
          <p:cNvPicPr>
            <a:picLocks noChangeAspect="1" noChangeArrowheads="1"/>
          </p:cNvPicPr>
          <p:nvPr/>
        </p:nvPicPr>
        <p:blipFill>
          <a:blip r:embed="rId3" cstate="print"/>
          <a:srcRect/>
          <a:stretch>
            <a:fillRect/>
          </a:stretch>
        </p:blipFill>
        <p:spPr bwMode="auto">
          <a:xfrm>
            <a:off x="4419600" y="1828800"/>
            <a:ext cx="4343400" cy="41148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Synthesis results of ISUS and input sequence output decision.</a:t>
            </a:r>
            <a:endParaRPr lang="en-US" sz="2800" b="1" dirty="0">
              <a:latin typeface="Times New Roman" pitchFamily="18" charset="0"/>
              <a:cs typeface="Times New Roman" pitchFamily="18" charset="0"/>
            </a:endParaRPr>
          </a:p>
        </p:txBody>
      </p:sp>
      <p:pic>
        <p:nvPicPr>
          <p:cNvPr id="6" name="Picture 2" descr="C:\Users\dell\Desktop\Project\Viterbi decoder simulation\bmc and pmus\DSC_0128.JPG"/>
          <p:cNvPicPr>
            <a:picLocks noGrp="1" noChangeAspect="1" noChangeArrowheads="1"/>
          </p:cNvPicPr>
          <p:nvPr>
            <p:ph idx="1"/>
          </p:nvPr>
        </p:nvPicPr>
        <p:blipFill>
          <a:blip r:embed="rId2" cstate="print"/>
          <a:srcRect/>
          <a:stretch>
            <a:fillRect/>
          </a:stretch>
        </p:blipFill>
        <p:spPr bwMode="auto">
          <a:xfrm>
            <a:off x="0" y="1600200"/>
            <a:ext cx="4572000" cy="4419599"/>
          </a:xfrm>
          <a:prstGeom prst="rect">
            <a:avLst/>
          </a:prstGeom>
          <a:noFill/>
        </p:spPr>
      </p:pic>
      <p:pic>
        <p:nvPicPr>
          <p:cNvPr id="7" name="Picture 2" descr="C:\Users\dell\Desktop\Project\Viterbi decoder simulation\bmc and pmus\DSC_0129.JPG"/>
          <p:cNvPicPr>
            <a:picLocks noChangeAspect="1" noChangeArrowheads="1"/>
          </p:cNvPicPr>
          <p:nvPr/>
        </p:nvPicPr>
        <p:blipFill>
          <a:blip r:embed="rId3" cstate="print"/>
          <a:srcRect/>
          <a:stretch>
            <a:fillRect/>
          </a:stretch>
        </p:blipFill>
        <p:spPr bwMode="auto">
          <a:xfrm>
            <a:off x="4648200" y="1600200"/>
            <a:ext cx="4038600" cy="4495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Simulation results for hamming distance calculation in branch metric unit.</a:t>
            </a:r>
            <a:endParaRPr lang="en-US" sz="2800" b="1" dirty="0">
              <a:latin typeface="Times New Roman" pitchFamily="18" charset="0"/>
              <a:cs typeface="Times New Roman" pitchFamily="18" charset="0"/>
            </a:endParaRPr>
          </a:p>
        </p:txBody>
      </p:sp>
      <p:pic>
        <p:nvPicPr>
          <p:cNvPr id="5122" name="Picture 2" descr="C:\Users\dell\Desktop\Project\Viterbi decoder simulation\bmc and pmus\DSC_0091.JP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Simulation results for calculation of branch metrics and partial path metrics.</a:t>
            </a:r>
            <a:endParaRPr lang="en-US" sz="2800" b="1" dirty="0">
              <a:latin typeface="Times New Roman" pitchFamily="18" charset="0"/>
              <a:cs typeface="Times New Roman" pitchFamily="18" charset="0"/>
            </a:endParaRPr>
          </a:p>
        </p:txBody>
      </p:sp>
      <p:pic>
        <p:nvPicPr>
          <p:cNvPr id="6146" name="Picture 2" descr="C:\Users\dell\Desktop\Project\Viterbi decoder simulation\bmc and pmus\DSC_0098.JP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Simulation results for path metric computer</a:t>
            </a:r>
            <a:endParaRPr lang="en-US" sz="2800" b="1" dirty="0">
              <a:latin typeface="Times New Roman" pitchFamily="18" charset="0"/>
              <a:cs typeface="Times New Roman" pitchFamily="18" charset="0"/>
            </a:endParaRPr>
          </a:p>
        </p:txBody>
      </p:sp>
      <p:pic>
        <p:nvPicPr>
          <p:cNvPr id="7170" name="Picture 2" descr="C:\Users\dell\Desktop\Project\Viterbi decoder simulation\bmc and pmus\DSC_0101.JP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Simulation results for maximum likelihood path selection.</a:t>
            </a:r>
            <a:endParaRPr lang="en-US" sz="2800" b="1" dirty="0">
              <a:latin typeface="Times New Roman" pitchFamily="18" charset="0"/>
              <a:cs typeface="Times New Roman" pitchFamily="18" charset="0"/>
            </a:endParaRPr>
          </a:p>
        </p:txBody>
      </p:sp>
      <p:pic>
        <p:nvPicPr>
          <p:cNvPr id="8194" name="Picture 2" descr="C:\Users\dell\Desktop\Project\Viterbi decoder simulation\bmc and pmus\DSC_0124.JP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Simulation results for ISOD unit displaying decoded message bit stream.</a:t>
            </a:r>
            <a:endParaRPr lang="en-US" sz="2800" b="1" dirty="0">
              <a:latin typeface="Times New Roman" pitchFamily="18" charset="0"/>
              <a:cs typeface="Times New Roman" pitchFamily="18" charset="0"/>
            </a:endParaRPr>
          </a:p>
        </p:txBody>
      </p:sp>
      <p:pic>
        <p:nvPicPr>
          <p:cNvPr id="9218" name="Picture 2" descr="C:\Users\dell\Desktop\Project\Viterbi decoder simulation\convencoder and isod\isod unit output.JPG"/>
          <p:cNvPicPr>
            <a:picLocks noGrp="1" noChangeAspect="1" noChangeArrowheads="1"/>
          </p:cNvPicPr>
          <p:nvPr>
            <p:ph idx="1"/>
          </p:nvPr>
        </p:nvPicPr>
        <p:blipFill>
          <a:blip r:embed="rId2" cstate="print"/>
          <a:srcRect/>
          <a:stretch>
            <a:fillRect/>
          </a:stretch>
        </p:blipFill>
        <p:spPr bwMode="auto">
          <a:xfrm>
            <a:off x="1219200" y="1600200"/>
            <a:ext cx="7162799" cy="4525963"/>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INTRODUCTION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334000"/>
          </a:xfrm>
        </p:spPr>
        <p:txBody>
          <a:bodyPr>
            <a:normAutofit lnSpcReduction="10000"/>
          </a:bodyPr>
          <a:lstStyle/>
          <a:p>
            <a:pPr>
              <a:buFont typeface="Wingdings" pitchFamily="2" charset="2"/>
              <a:buChar char="Ø"/>
            </a:pPr>
            <a:r>
              <a:rPr lang="en-US" sz="2400" b="1" dirty="0" smtClean="0">
                <a:latin typeface="Times New Roman" pitchFamily="18" charset="0"/>
                <a:cs typeface="Times New Roman" pitchFamily="18" charset="0"/>
              </a:rPr>
              <a:t>Motivation  and Objective:</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Algorithm is maximum likelihood algorithm, hence it results in minimum probability of  error. It is straight  algorithm to implement in hardware.</a:t>
            </a:r>
          </a:p>
          <a:p>
            <a:pPr>
              <a:buFont typeface="Wingdings" pitchFamily="2" charset="2"/>
              <a:buChar char="Ø"/>
            </a:pPr>
            <a:r>
              <a:rPr lang="en-US" sz="2400" dirty="0" smtClean="0">
                <a:latin typeface="Times New Roman" pitchFamily="18" charset="0"/>
                <a:cs typeface="Times New Roman" pitchFamily="18" charset="0"/>
              </a:rPr>
              <a:t>Purpose behind VA implementation is to achieve low power dissipation, modified trace back  a, and high speed.</a:t>
            </a:r>
          </a:p>
          <a:p>
            <a:pPr>
              <a:buFont typeface="Wingdings" pitchFamily="2" charset="2"/>
              <a:buChar char="Ø"/>
            </a:pPr>
            <a:r>
              <a:rPr lang="en-US" sz="2400" dirty="0" smtClean="0">
                <a:latin typeface="Times New Roman" pitchFamily="18" charset="0"/>
                <a:cs typeface="Times New Roman" pitchFamily="18" charset="0"/>
              </a:rPr>
              <a:t>M. </a:t>
            </a:r>
            <a:r>
              <a:rPr lang="en-US" sz="2400" dirty="0" err="1" smtClean="0">
                <a:latin typeface="Times New Roman" pitchFamily="18" charset="0"/>
                <a:cs typeface="Times New Roman" pitchFamily="18" charset="0"/>
              </a:rPr>
              <a:t>Kivioja</a:t>
            </a:r>
            <a:r>
              <a:rPr lang="en-US" sz="2400" dirty="0" smtClean="0">
                <a:latin typeface="Times New Roman" pitchFamily="18" charset="0"/>
                <a:cs typeface="Times New Roman" pitchFamily="18" charset="0"/>
              </a:rPr>
              <a:t> , J. </a:t>
            </a:r>
            <a:r>
              <a:rPr lang="en-US" sz="2400" dirty="0" err="1" smtClean="0">
                <a:latin typeface="Times New Roman" pitchFamily="18" charset="0"/>
                <a:cs typeface="Times New Roman" pitchFamily="18" charset="0"/>
              </a:rPr>
              <a:t>Isoaho</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L.Vanska</a:t>
            </a:r>
            <a:r>
              <a:rPr lang="en-US" sz="2400" dirty="0" smtClean="0">
                <a:latin typeface="Times New Roman" pitchFamily="18" charset="0"/>
                <a:cs typeface="Times New Roman" pitchFamily="18" charset="0"/>
              </a:rPr>
              <a:t> (1999) presented implementation of  VA on FPGA .Speed , performance, easy </a:t>
            </a:r>
            <a:r>
              <a:rPr lang="en-US" sz="2400" dirty="0" err="1" smtClean="0">
                <a:latin typeface="Times New Roman" pitchFamily="18" charset="0"/>
                <a:cs typeface="Times New Roman" pitchFamily="18" charset="0"/>
              </a:rPr>
              <a:t>routablity</a:t>
            </a:r>
            <a:r>
              <a:rPr lang="en-US" sz="2400" dirty="0" smtClean="0">
                <a:latin typeface="Times New Roman" pitchFamily="18" charset="0"/>
                <a:cs typeface="Times New Roman" pitchFamily="18" charset="0"/>
              </a:rPr>
              <a:t>,  and minimization  of  inter chip connections were main design criteria.</a:t>
            </a:r>
          </a:p>
          <a:p>
            <a:pPr>
              <a:buFont typeface="Wingdings" pitchFamily="2" charset="2"/>
              <a:buChar char="Ø"/>
            </a:pPr>
            <a:r>
              <a:rPr lang="en-US" sz="2400" b="1" dirty="0" smtClean="0">
                <a:latin typeface="Times New Roman" pitchFamily="18" charset="0"/>
                <a:cs typeface="Times New Roman" pitchFamily="18" charset="0"/>
              </a:rPr>
              <a:t>Sequential and </a:t>
            </a:r>
            <a:r>
              <a:rPr lang="en-US" sz="2400" b="1" dirty="0" err="1" smtClean="0">
                <a:latin typeface="Times New Roman" pitchFamily="18" charset="0"/>
                <a:cs typeface="Times New Roman" pitchFamily="18" charset="0"/>
              </a:rPr>
              <a:t>thresholding</a:t>
            </a:r>
            <a:r>
              <a:rPr lang="en-US" sz="2400" b="1" dirty="0" smtClean="0">
                <a:latin typeface="Times New Roman" pitchFamily="18" charset="0"/>
                <a:cs typeface="Times New Roman" pitchFamily="18" charset="0"/>
              </a:rPr>
              <a:t> Algorithm:</a:t>
            </a:r>
          </a:p>
          <a:p>
            <a:pPr>
              <a:buNone/>
            </a:pP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Sequential algorithm requires large memory, which depends on communication channel error density. </a:t>
            </a:r>
            <a:r>
              <a:rPr lang="en-US" sz="2400" dirty="0" err="1" smtClean="0">
                <a:latin typeface="Times New Roman" pitchFamily="18" charset="0"/>
                <a:cs typeface="Times New Roman" pitchFamily="18" charset="0"/>
              </a:rPr>
              <a:t>Thresholding</a:t>
            </a:r>
            <a:r>
              <a:rPr lang="en-US" sz="2400" dirty="0" smtClean="0">
                <a:latin typeface="Times New Roman" pitchFamily="18" charset="0"/>
                <a:cs typeface="Times New Roman" pitchFamily="18" charset="0"/>
              </a:rPr>
              <a:t> is only suited for channels with mid to good SNR ratios.</a:t>
            </a:r>
            <a:endParaRPr lang="en-US" sz="2400" b="1" dirty="0" smtClean="0">
              <a:latin typeface="Times New Roman" pitchFamily="18" charset="0"/>
              <a:cs typeface="Times New Roman" pitchFamily="18" charset="0"/>
            </a:endParaRPr>
          </a:p>
          <a:p>
            <a:pPr>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Synthesis results of  Parallel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Decoder</a:t>
            </a:r>
            <a:endParaRPr lang="en-US" sz="2800" b="1" dirty="0">
              <a:latin typeface="Times New Roman" pitchFamily="18" charset="0"/>
              <a:cs typeface="Times New Roman" pitchFamily="18" charset="0"/>
            </a:endParaRPr>
          </a:p>
        </p:txBody>
      </p:sp>
      <p:pic>
        <p:nvPicPr>
          <p:cNvPr id="4" name="Content Placeholder 3" descr="C:\Users\dell\Desktop\special project\Logic block FPGA\Logic block FPGA\RTL schematic of Parallel Viterbi Decoder.jpg"/>
          <p:cNvPicPr>
            <a:picLocks noGrp="1"/>
          </p:cNvPicPr>
          <p:nvPr>
            <p:ph idx="1"/>
          </p:nvPr>
        </p:nvPicPr>
        <p:blipFill>
          <a:blip r:embed="rId2" cstate="print"/>
          <a:srcRect/>
          <a:stretch>
            <a:fillRect/>
          </a:stretch>
        </p:blipFill>
        <p:spPr bwMode="auto">
          <a:xfrm>
            <a:off x="1143000" y="2057401"/>
            <a:ext cx="6781800" cy="3657599"/>
          </a:xfrm>
          <a:prstGeom prst="rect">
            <a:avLst/>
          </a:prstGeom>
          <a:noFill/>
          <a:ln w="9525">
            <a:noFill/>
            <a:miter lim="800000"/>
            <a:headEnd/>
            <a:tailEnd/>
          </a:ln>
        </p:spPr>
      </p:pic>
      <p:sp>
        <p:nvSpPr>
          <p:cNvPr id="5" name="Rectangle 4"/>
          <p:cNvSpPr/>
          <p:nvPr/>
        </p:nvSpPr>
        <p:spPr>
          <a:xfrm>
            <a:off x="2133600" y="5867400"/>
            <a:ext cx="4572000" cy="646331"/>
          </a:xfrm>
          <a:prstGeom prst="rect">
            <a:avLst/>
          </a:prstGeom>
        </p:spPr>
        <p:txBody>
          <a:bodyPr wrap="square">
            <a:spAutoFit/>
          </a:bodyPr>
          <a:lstStyle/>
          <a:p>
            <a:pPr algn="ctr"/>
            <a:r>
              <a:rPr lang="en-US" dirty="0" smtClean="0"/>
              <a:t>Fig1:-RTL schematic of parallel </a:t>
            </a:r>
            <a:r>
              <a:rPr lang="en-US" dirty="0" err="1" smtClean="0"/>
              <a:t>Viterbi</a:t>
            </a:r>
            <a:r>
              <a:rPr lang="en-US" dirty="0" smtClean="0"/>
              <a:t> decoder</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Synthesis results of Parallel </a:t>
            </a:r>
            <a:r>
              <a:rPr lang="en-US" sz="2800" b="1" dirty="0" err="1" smtClean="0">
                <a:latin typeface="Times New Roman" pitchFamily="18" charset="0"/>
                <a:cs typeface="Times New Roman" pitchFamily="18" charset="0"/>
              </a:rPr>
              <a:t>Viterbi</a:t>
            </a:r>
            <a:r>
              <a:rPr lang="en-US" sz="2800" b="1" dirty="0" smtClean="0">
                <a:latin typeface="Times New Roman" pitchFamily="18" charset="0"/>
                <a:cs typeface="Times New Roman" pitchFamily="18" charset="0"/>
              </a:rPr>
              <a:t> Decoder</a:t>
            </a:r>
            <a:endParaRPr lang="en-US" sz="2800" b="1" dirty="0">
              <a:latin typeface="Times New Roman" pitchFamily="18" charset="0"/>
              <a:cs typeface="Times New Roman" pitchFamily="18" charset="0"/>
            </a:endParaRPr>
          </a:p>
        </p:txBody>
      </p:sp>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Fig2:- Technology schematic of Parallel viterbi decoder.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Fig2:- Technology schematic of Parallel viterbi decoder.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Fig2:- Technology schematic of Parallel viterbi decoder.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Fig2:- Technology schematic of Parallel viterbi decoder.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9" name="Rectangle 5"/>
          <p:cNvSpPr>
            <a:spLocks noGrp="1" noChangeArrowheads="1"/>
          </p:cNvSpPr>
          <p:nvPr>
            <p:ph idx="1"/>
          </p:nvPr>
        </p:nvSpPr>
        <p:spPr bwMode="auto">
          <a:xfrm>
            <a:off x="685800" y="5933471"/>
            <a:ext cx="73152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Fig2:- Technology schematic of Parallel </a:t>
            </a:r>
            <a:r>
              <a:rPr kumimoji="0" lang="en-US"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viterbi</a:t>
            </a:r>
            <a:r>
              <a:rPr kumimoji="0" lang="en-US"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decoder.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9" descr="C:\Users\dell\Desktop\special project\Logic block FPGA\Logic block FPGA\Technology schematic of Parallel Viterbi Decoder.jpg"/>
          <p:cNvPicPr/>
          <p:nvPr/>
        </p:nvPicPr>
        <p:blipFill>
          <a:blip r:embed="rId2" cstate="print"/>
          <a:srcRect/>
          <a:stretch>
            <a:fillRect/>
          </a:stretch>
        </p:blipFill>
        <p:spPr bwMode="auto">
          <a:xfrm>
            <a:off x="1066800" y="1905000"/>
            <a:ext cx="67818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      Results displaying Path Metric Computation:-</a:t>
            </a:r>
            <a:endParaRPr lang="en-US" sz="2800" dirty="0">
              <a:latin typeface="Times New Roman" pitchFamily="18" charset="0"/>
              <a:cs typeface="Times New Roman" pitchFamily="18" charset="0"/>
            </a:endParaRPr>
          </a:p>
        </p:txBody>
      </p:sp>
      <p:pic>
        <p:nvPicPr>
          <p:cNvPr id="35842" name="Picture 2" descr="C:\Users\dell\Desktop\Results Parallel VD\Path metric computation.jpg"/>
          <p:cNvPicPr>
            <a:picLocks noGrp="1" noChangeAspect="1" noChangeArrowheads="1"/>
          </p:cNvPicPr>
          <p:nvPr>
            <p:ph idx="1"/>
          </p:nvPr>
        </p:nvPicPr>
        <p:blipFill>
          <a:blip r:embed="rId3" cstate="print"/>
          <a:srcRect/>
          <a:stretch>
            <a:fillRect/>
          </a:stretch>
        </p:blipFill>
        <p:spPr bwMode="auto">
          <a:xfrm>
            <a:off x="457200" y="1447801"/>
            <a:ext cx="8077199" cy="48768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Results For MLP Selection:-</a:t>
            </a:r>
            <a:endParaRPr lang="en-US" sz="2800" dirty="0">
              <a:latin typeface="Times New Roman" pitchFamily="18" charset="0"/>
              <a:cs typeface="Times New Roman" pitchFamily="18" charset="0"/>
            </a:endParaRPr>
          </a:p>
        </p:txBody>
      </p:sp>
      <p:pic>
        <p:nvPicPr>
          <p:cNvPr id="36866" name="Picture 2" descr="C:\Users\dell\Desktop\Results Parallel VD\Maximum likelihood path.jpg"/>
          <p:cNvPicPr>
            <a:picLocks noGrp="1" noChangeAspect="1" noChangeArrowheads="1"/>
          </p:cNvPicPr>
          <p:nvPr>
            <p:ph idx="1"/>
          </p:nvPr>
        </p:nvPicPr>
        <p:blipFill>
          <a:blip r:embed="rId2" cstate="print"/>
          <a:srcRect/>
          <a:stretch>
            <a:fillRect/>
          </a:stretch>
        </p:blipFill>
        <p:spPr bwMode="auto">
          <a:xfrm>
            <a:off x="381000" y="1219201"/>
            <a:ext cx="8382000" cy="53340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itchFamily="18" charset="0"/>
                <a:cs typeface="Times New Roman" pitchFamily="18" charset="0"/>
              </a:rPr>
              <a:t>Simulation results(Decoded output sequence):-</a:t>
            </a:r>
            <a:endParaRPr lang="en-US" sz="2800" dirty="0">
              <a:latin typeface="Times New Roman" pitchFamily="18" charset="0"/>
              <a:cs typeface="Times New Roman" pitchFamily="18" charset="0"/>
            </a:endParaRPr>
          </a:p>
        </p:txBody>
      </p:sp>
      <p:pic>
        <p:nvPicPr>
          <p:cNvPr id="37890" name="Picture 2" descr="C:\Users\dell\Desktop\Results Parallel VD\Sim results displaying decoded sequence.jpg"/>
          <p:cNvPicPr>
            <a:picLocks noGrp="1" noChangeAspect="1" noChangeArrowheads="1"/>
          </p:cNvPicPr>
          <p:nvPr>
            <p:ph idx="1"/>
          </p:nvPr>
        </p:nvPicPr>
        <p:blipFill>
          <a:blip r:embed="rId2" cstate="print"/>
          <a:srcRect/>
          <a:stretch>
            <a:fillRect/>
          </a:stretch>
        </p:blipFill>
        <p:spPr bwMode="auto">
          <a:xfrm>
            <a:off x="304800" y="1295401"/>
            <a:ext cx="8382000" cy="54102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Configuration of target device(impact):-</a:t>
            </a:r>
            <a:endParaRPr lang="en-US" sz="2800" b="1" dirty="0">
              <a:latin typeface="Times New Roman" pitchFamily="18" charset="0"/>
              <a:cs typeface="Times New Roman" pitchFamily="18" charset="0"/>
            </a:endParaRPr>
          </a:p>
        </p:txBody>
      </p:sp>
      <p:pic>
        <p:nvPicPr>
          <p:cNvPr id="4" name="Content Placeholder 3" descr="C:\Users\dell\AppData\Local\Microsoft\Windows\Temporary Internet Files\Content.Word\20160816-170458.jpg"/>
          <p:cNvPicPr>
            <a:picLocks noGrp="1"/>
          </p:cNvPicPr>
          <p:nvPr>
            <p:ph idx="1"/>
          </p:nvPr>
        </p:nvPicPr>
        <p:blipFill>
          <a:blip r:embed="rId2" cstate="print"/>
          <a:srcRect/>
          <a:stretch>
            <a:fillRect/>
          </a:stretch>
        </p:blipFill>
        <p:spPr bwMode="auto">
          <a:xfrm>
            <a:off x="457200" y="1066800"/>
            <a:ext cx="83820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 CONCLUSION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334000"/>
          </a:xfrm>
        </p:spPr>
        <p:txBody>
          <a:bodyPr>
            <a:normAutofit/>
          </a:bodyPr>
          <a:lstStyle/>
          <a:p>
            <a:pPr algn="just">
              <a:buFont typeface="Wingdings" pitchFamily="2" charset="2"/>
              <a:buChar char="Ø"/>
            </a:pP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Algorithm is efficient choice for decoding </a:t>
            </a:r>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codes. It plays very important role in channel coding theory. In this project we have focused on Implementation of the error control scheme, used in ATSC system. We observed simulation results of Convolution encoder and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a:t>
            </a:r>
          </a:p>
          <a:p>
            <a:pPr algn="just">
              <a:buFont typeface="Wingdings" pitchFamily="2" charset="2"/>
              <a:buChar char="Ø"/>
            </a:pPr>
            <a:r>
              <a:rPr lang="en-US" sz="2400" dirty="0" smtClean="0">
                <a:latin typeface="Times New Roman" pitchFamily="18" charset="0"/>
                <a:cs typeface="Times New Roman" pitchFamily="18" charset="0"/>
              </a:rPr>
              <a:t>In this way ,I have  </a:t>
            </a:r>
            <a:r>
              <a:rPr lang="en-US" sz="2400" dirty="0" err="1" smtClean="0">
                <a:latin typeface="Times New Roman" pitchFamily="18" charset="0"/>
                <a:cs typeface="Times New Roman" pitchFamily="18" charset="0"/>
              </a:rPr>
              <a:t>analysed</a:t>
            </a:r>
            <a:r>
              <a:rPr lang="en-US" sz="2400" dirty="0" smtClean="0">
                <a:latin typeface="Times New Roman" pitchFamily="18" charset="0"/>
                <a:cs typeface="Times New Roman" pitchFamily="18" charset="0"/>
              </a:rPr>
              <a:t>  the simulation  and  synthesis results of  parallel </a:t>
            </a:r>
            <a:r>
              <a:rPr lang="en-US" sz="2400" dirty="0" err="1" smtClean="0">
                <a:latin typeface="Times New Roman" pitchFamily="18" charset="0"/>
                <a:cs typeface="Times New Roman" pitchFamily="18" charset="0"/>
              </a:rPr>
              <a:t>Viterbi</a:t>
            </a:r>
            <a:r>
              <a:rPr lang="en-US" sz="2400" dirty="0" smtClean="0">
                <a:latin typeface="Times New Roman" pitchFamily="18" charset="0"/>
                <a:cs typeface="Times New Roman" pitchFamily="18" charset="0"/>
              </a:rPr>
              <a:t> Decoder and </a:t>
            </a:r>
            <a:r>
              <a:rPr lang="en-US" sz="2400" dirty="0" err="1" smtClean="0">
                <a:latin typeface="Times New Roman" pitchFamily="18" charset="0"/>
                <a:cs typeface="Times New Roman" pitchFamily="18" charset="0"/>
              </a:rPr>
              <a:t>analysed</a:t>
            </a:r>
            <a:r>
              <a:rPr lang="en-US" sz="2400" dirty="0" smtClean="0">
                <a:latin typeface="Times New Roman" pitchFamily="18" charset="0"/>
                <a:cs typeface="Times New Roman" pitchFamily="18" charset="0"/>
              </a:rPr>
              <a:t>  its timing report on Spartan-2 XC2S200-6PQ208 device .Parallel pipelined implementation  leads to increased throughput, reduced power consumption( function of clock frequency).</a:t>
            </a:r>
          </a:p>
          <a:p>
            <a:pPr algn="just">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APPLICATIONS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lnSpcReduction="10000"/>
          </a:bodyPr>
          <a:lstStyle/>
          <a:p>
            <a:pPr>
              <a:buFont typeface="Wingdings" pitchFamily="2" charset="2"/>
              <a:buChar char="Ø"/>
            </a:pPr>
            <a:r>
              <a:rPr lang="en-US" sz="2400" dirty="0" smtClean="0">
                <a:latin typeface="Times New Roman" pitchFamily="18" charset="0"/>
                <a:cs typeface="Times New Roman" pitchFamily="18" charset="0"/>
              </a:rPr>
              <a:t>There are various application of VA in communication.VA can be used to decode convolution codes, and it can also be used as an equalizer in different communication environments. It can also be used for decoding TCM codes.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VA is also used in target tracking system, to produce estimates of target states, be it in terms of speed, position, or </a:t>
            </a:r>
            <a:r>
              <a:rPr lang="en-US" sz="2400" dirty="0" err="1" smtClean="0">
                <a:latin typeface="Times New Roman" pitchFamily="18" charset="0"/>
                <a:cs typeface="Times New Roman" pitchFamily="18" charset="0"/>
              </a:rPr>
              <a:t>accelaration</a:t>
            </a:r>
            <a:r>
              <a:rPr lang="en-US" sz="2400" dirty="0" smtClean="0">
                <a:latin typeface="Times New Roman" pitchFamily="18" charset="0"/>
                <a:cs typeface="Times New Roman" pitchFamily="18" charset="0"/>
              </a:rPr>
              <a:t>.</a:t>
            </a:r>
          </a:p>
          <a:p>
            <a:pPr>
              <a:buNone/>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VA is also used in areas of pattern recognition, where it has been used to detect edges and carry out region segmentation of image .VA is also used in neural networks to recognize continuous speech.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800" b="1" dirty="0" smtClean="0">
                <a:latin typeface="Times New Roman" pitchFamily="18" charset="0"/>
                <a:cs typeface="Times New Roman" pitchFamily="18" charset="0"/>
              </a:rPr>
              <a:t>REFERANCES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914400"/>
            <a:ext cx="8229600" cy="5715000"/>
          </a:xfrm>
        </p:spPr>
        <p:txBody>
          <a:bodyPr>
            <a:normAutofit/>
          </a:bodyPr>
          <a:lstStyle/>
          <a:p>
            <a:pPr algn="just">
              <a:buNone/>
            </a:pPr>
            <a:r>
              <a:rPr lang="en-US" sz="2000" dirty="0" smtClean="0">
                <a:latin typeface="Times New Roman" pitchFamily="18" charset="0"/>
                <a:cs typeface="Times New Roman" pitchFamily="18" charset="0"/>
              </a:rPr>
              <a:t>1) IEEE Transactions on industrial electronics VOL:48 , No.5</a:t>
            </a:r>
          </a:p>
          <a:p>
            <a:pPr algn="just">
              <a:buNone/>
            </a:pPr>
            <a:r>
              <a:rPr lang="en-US" sz="2000" dirty="0" smtClean="0">
                <a:latin typeface="Times New Roman" pitchFamily="18" charset="0"/>
                <a:cs typeface="Times New Roman" pitchFamily="18" charset="0"/>
              </a:rPr>
              <a:t>     Wan-De-</a:t>
            </a:r>
            <a:r>
              <a:rPr lang="en-US" sz="2000" dirty="0" err="1" smtClean="0">
                <a:latin typeface="Times New Roman" pitchFamily="18" charset="0"/>
                <a:cs typeface="Times New Roman" pitchFamily="18" charset="0"/>
              </a:rPr>
              <a:t>Weng</a:t>
            </a:r>
            <a:r>
              <a:rPr lang="en-US" sz="2000" dirty="0" smtClean="0">
                <a:latin typeface="Times New Roman" pitchFamily="18" charset="0"/>
                <a:cs typeface="Times New Roman" pitchFamily="18" charset="0"/>
              </a:rPr>
              <a:t> (Member IEEE),</a:t>
            </a:r>
            <a:r>
              <a:rPr lang="en-US" sz="2000" dirty="0" err="1" smtClean="0">
                <a:latin typeface="Times New Roman" pitchFamily="18" charset="0"/>
                <a:cs typeface="Times New Roman" pitchFamily="18" charset="0"/>
              </a:rPr>
              <a:t>Wen</a:t>
            </a:r>
            <a:r>
              <a:rPr lang="en-US" sz="2000" dirty="0" smtClean="0">
                <a:latin typeface="Times New Roman" pitchFamily="18" charset="0"/>
                <a:cs typeface="Times New Roman" pitchFamily="18" charset="0"/>
              </a:rPr>
              <a:t> Pin Yang. CPLD implementation of </a:t>
            </a:r>
            <a:r>
              <a:rPr lang="en-US" sz="2000" dirty="0" err="1" smtClean="0">
                <a:latin typeface="Times New Roman" pitchFamily="18" charset="0"/>
                <a:cs typeface="Times New Roman" pitchFamily="18" charset="0"/>
              </a:rPr>
              <a:t>Viterbi</a:t>
            </a:r>
            <a:r>
              <a:rPr lang="en-US" sz="2000" dirty="0" smtClean="0">
                <a:latin typeface="Times New Roman" pitchFamily="18" charset="0"/>
                <a:cs typeface="Times New Roman" pitchFamily="18" charset="0"/>
              </a:rPr>
              <a:t> Algorithm in Grand Alliance  ATSC Systems.2001IEEE.</a:t>
            </a:r>
          </a:p>
          <a:p>
            <a:pPr algn="just">
              <a:buNone/>
            </a:pPr>
            <a:r>
              <a:rPr lang="en-US" sz="2000" dirty="0" smtClean="0">
                <a:latin typeface="Times New Roman" pitchFamily="18" charset="0"/>
                <a:cs typeface="Times New Roman" pitchFamily="18" charset="0"/>
              </a:rPr>
              <a:t>2) Principles of Digital Systems Design using VHDL (Authors: Charles H. Roth, </a:t>
            </a:r>
            <a:r>
              <a:rPr lang="en-US" sz="2000" dirty="0" err="1" smtClean="0">
                <a:latin typeface="Times New Roman" pitchFamily="18" charset="0"/>
                <a:cs typeface="Times New Roman" pitchFamily="18" charset="0"/>
              </a:rPr>
              <a:t>Lizy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Kurian</a:t>
            </a:r>
            <a:r>
              <a:rPr lang="en-US" sz="2000" dirty="0" smtClean="0">
                <a:latin typeface="Times New Roman" pitchFamily="18" charset="0"/>
                <a:cs typeface="Times New Roman" pitchFamily="18" charset="0"/>
              </a:rPr>
              <a:t> John.</a:t>
            </a:r>
          </a:p>
          <a:p>
            <a:pPr algn="just">
              <a:buNone/>
            </a:pPr>
            <a:r>
              <a:rPr lang="en-US" sz="2000" dirty="0" smtClean="0">
                <a:latin typeface="Times New Roman" pitchFamily="18" charset="0"/>
                <a:cs typeface="Times New Roman" pitchFamily="18" charset="0"/>
              </a:rPr>
              <a:t>3) Proceedings of the IEEE, Vol.94,No.1,January 2006.  Mark S. Richer, Tom Gurley, Robert </a:t>
            </a:r>
            <a:r>
              <a:rPr lang="en-US" sz="2000" dirty="0" err="1" smtClean="0">
                <a:latin typeface="Times New Roman" pitchFamily="18" charset="0"/>
                <a:cs typeface="Times New Roman" pitchFamily="18" charset="0"/>
              </a:rPr>
              <a:t>Rast</a:t>
            </a:r>
            <a:r>
              <a:rPr lang="en-US" sz="2000" dirty="0" smtClean="0">
                <a:latin typeface="Times New Roman" pitchFamily="18" charset="0"/>
                <a:cs typeface="Times New Roman" pitchFamily="18" charset="0"/>
              </a:rPr>
              <a:t>(Members IEEE).The ATSC Digital Television Systems.</a:t>
            </a:r>
          </a:p>
          <a:p>
            <a:pPr algn="just">
              <a:buNone/>
            </a:pPr>
            <a:r>
              <a:rPr lang="en-US" sz="2000" dirty="0" smtClean="0">
                <a:latin typeface="Times New Roman" pitchFamily="18" charset="0"/>
                <a:cs typeface="Times New Roman" pitchFamily="18" charset="0"/>
              </a:rPr>
              <a:t>4) VLSI Digital Signal Processing: </a:t>
            </a:r>
            <a:r>
              <a:rPr lang="en-US" sz="2000" dirty="0" err="1" smtClean="0">
                <a:latin typeface="Times New Roman" pitchFamily="18" charset="0"/>
                <a:cs typeface="Times New Roman" pitchFamily="18" charset="0"/>
              </a:rPr>
              <a:t>Keshab</a:t>
            </a:r>
            <a:r>
              <a:rPr lang="en-US" sz="2000" dirty="0" smtClean="0">
                <a:latin typeface="Times New Roman" pitchFamily="18" charset="0"/>
                <a:cs typeface="Times New Roman" pitchFamily="18" charset="0"/>
              </a:rPr>
              <a:t> K. </a:t>
            </a:r>
            <a:r>
              <a:rPr lang="en-US" sz="2000" dirty="0" err="1" smtClean="0">
                <a:latin typeface="Times New Roman" pitchFamily="18" charset="0"/>
                <a:cs typeface="Times New Roman" pitchFamily="18" charset="0"/>
              </a:rPr>
              <a:t>Parhi</a:t>
            </a:r>
            <a:r>
              <a:rPr lang="en-US" sz="2000" dirty="0" smtClean="0">
                <a:latin typeface="Times New Roman" pitchFamily="18" charset="0"/>
                <a:cs typeface="Times New Roman" pitchFamily="18" charset="0"/>
              </a:rPr>
              <a:t>.</a:t>
            </a:r>
          </a:p>
          <a:p>
            <a:pPr algn="just">
              <a:buNone/>
            </a:pPr>
            <a:r>
              <a:rPr lang="en-US" sz="2000" dirty="0" smtClean="0">
                <a:latin typeface="Times New Roman" pitchFamily="18" charset="0"/>
                <a:cs typeface="Times New Roman" pitchFamily="18" charset="0"/>
              </a:rPr>
              <a:t>5) Information Theory and coding Techniques: J.S </a:t>
            </a:r>
            <a:r>
              <a:rPr lang="en-US" sz="2000" dirty="0" err="1" smtClean="0">
                <a:latin typeface="Times New Roman" pitchFamily="18" charset="0"/>
                <a:cs typeface="Times New Roman" pitchFamily="18" charset="0"/>
              </a:rPr>
              <a:t>Katre</a:t>
            </a:r>
            <a:r>
              <a:rPr lang="en-US" sz="2000" dirty="0" smtClean="0">
                <a:latin typeface="Times New Roman" pitchFamily="18" charset="0"/>
                <a:cs typeface="Times New Roman" pitchFamily="18" charset="0"/>
              </a:rPr>
              <a:t>.</a:t>
            </a:r>
          </a:p>
          <a:p>
            <a:pPr algn="just">
              <a:buNone/>
            </a:pPr>
            <a:r>
              <a:rPr lang="en-US" sz="2000" dirty="0" smtClean="0">
                <a:latin typeface="Times New Roman" pitchFamily="18" charset="0"/>
                <a:cs typeface="Times New Roman" pitchFamily="18" charset="0"/>
              </a:rPr>
              <a:t>6) Fundamentals of Convolution Coding :Rolf </a:t>
            </a:r>
            <a:r>
              <a:rPr lang="en-US" sz="2000" dirty="0" err="1" smtClean="0">
                <a:latin typeface="Times New Roman" pitchFamily="18" charset="0"/>
                <a:cs typeface="Times New Roman" pitchFamily="18" charset="0"/>
              </a:rPr>
              <a:t>Johannesson</a:t>
            </a:r>
            <a:r>
              <a:rPr lang="en-US" sz="2000" dirty="0" smtClean="0">
                <a:latin typeface="Times New Roman" pitchFamily="18" charset="0"/>
                <a:cs typeface="Times New Roman" pitchFamily="18" charset="0"/>
              </a:rPr>
              <a:t>,</a:t>
            </a:r>
          </a:p>
          <a:p>
            <a:pPr algn="just">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Kamil</a:t>
            </a:r>
            <a:r>
              <a:rPr lang="en-US" sz="2000" dirty="0" smtClean="0">
                <a:latin typeface="Times New Roman" pitchFamily="18" charset="0"/>
                <a:cs typeface="Times New Roman" pitchFamily="18" charset="0"/>
              </a:rPr>
              <a:t> sh. </a:t>
            </a:r>
            <a:r>
              <a:rPr lang="en-US" sz="2000" dirty="0" err="1" smtClean="0">
                <a:latin typeface="Times New Roman" pitchFamily="18" charset="0"/>
                <a:cs typeface="Times New Roman" pitchFamily="18" charset="0"/>
              </a:rPr>
              <a:t>Zigangorov</a:t>
            </a:r>
            <a:r>
              <a:rPr lang="en-US" sz="2000" dirty="0" smtClean="0">
                <a:latin typeface="Times New Roman" pitchFamily="18" charset="0"/>
                <a:cs typeface="Times New Roman" pitchFamily="18" charset="0"/>
              </a:rPr>
              <a:t>. IEEE Press.</a:t>
            </a:r>
          </a:p>
          <a:p>
            <a:pPr algn="just">
              <a:buNone/>
            </a:pPr>
            <a:r>
              <a:rPr lang="en-US" sz="2000" dirty="0" smtClean="0">
                <a:latin typeface="Times New Roman" pitchFamily="18" charset="0"/>
                <a:cs typeface="Times New Roman" pitchFamily="18" charset="0"/>
              </a:rPr>
              <a:t>7)</a:t>
            </a:r>
            <a:r>
              <a:rPr lang="en-US" sz="2000" dirty="0" err="1" smtClean="0">
                <a:latin typeface="Times New Roman" pitchFamily="18" charset="0"/>
                <a:cs typeface="Times New Roman" pitchFamily="18" charset="0"/>
              </a:rPr>
              <a:t>Viterbi</a:t>
            </a:r>
            <a:r>
              <a:rPr lang="en-US" sz="2000" dirty="0" smtClean="0">
                <a:latin typeface="Times New Roman" pitchFamily="18" charset="0"/>
                <a:cs typeface="Times New Roman" pitchFamily="18" charset="0"/>
              </a:rPr>
              <a:t> Decoder :High Performance Algorithms and Architectures,(</a:t>
            </a:r>
            <a:r>
              <a:rPr lang="en-US" sz="2000" dirty="0" err="1" smtClean="0">
                <a:latin typeface="Times New Roman" pitchFamily="18" charset="0"/>
                <a:cs typeface="Times New Roman" pitchFamily="18" charset="0"/>
              </a:rPr>
              <a:t>HerbertDawid</a:t>
            </a:r>
            <a:r>
              <a:rPr lang="en-US" sz="2000" dirty="0" smtClean="0">
                <a:latin typeface="Times New Roman" pitchFamily="18" charset="0"/>
                <a:cs typeface="Times New Roman" pitchFamily="18" charset="0"/>
              </a:rPr>
              <a:t>(DSP solution </a:t>
            </a:r>
            <a:r>
              <a:rPr lang="en-US" sz="2000" dirty="0" err="1" smtClean="0">
                <a:latin typeface="Times New Roman" pitchFamily="18" charset="0"/>
                <a:cs typeface="Times New Roman" pitchFamily="18" charset="0"/>
              </a:rPr>
              <a:t>group,Germany</a:t>
            </a:r>
            <a:r>
              <a:rPr lang="en-US" sz="2000" dirty="0" smtClean="0">
                <a:latin typeface="Times New Roman" pitchFamily="18" charset="0"/>
                <a:cs typeface="Times New Roman" pitchFamily="18" charset="0"/>
              </a:rPr>
              <a:t>).</a:t>
            </a:r>
          </a:p>
          <a:p>
            <a:pPr algn="just">
              <a:buNone/>
            </a:pPr>
            <a:r>
              <a:rPr lang="en-US" sz="2000" dirty="0" smtClean="0">
                <a:latin typeface="Times New Roman" pitchFamily="18" charset="0"/>
                <a:cs typeface="Times New Roman" pitchFamily="18" charset="0"/>
              </a:rPr>
              <a:t>8)An efficient </a:t>
            </a:r>
            <a:r>
              <a:rPr lang="en-US" sz="2000" dirty="0" err="1" smtClean="0">
                <a:latin typeface="Times New Roman" pitchFamily="18" charset="0"/>
                <a:cs typeface="Times New Roman" pitchFamily="18" charset="0"/>
              </a:rPr>
              <a:t>Viterbi</a:t>
            </a:r>
            <a:r>
              <a:rPr lang="en-US" sz="2000" dirty="0" smtClean="0">
                <a:latin typeface="Times New Roman" pitchFamily="18" charset="0"/>
                <a:cs typeface="Times New Roman" pitchFamily="18" charset="0"/>
              </a:rPr>
              <a:t> Decoder(KS </a:t>
            </a:r>
            <a:r>
              <a:rPr lang="en-US" sz="2000" dirty="0" err="1" smtClean="0">
                <a:latin typeface="Times New Roman" pitchFamily="18" charset="0"/>
                <a:cs typeface="Times New Roman" pitchFamily="18" charset="0"/>
              </a:rPr>
              <a:t>Arunlal</a:t>
            </a:r>
            <a:r>
              <a:rPr lang="en-US" sz="2000" dirty="0" smtClean="0">
                <a:latin typeface="Times New Roman" pitchFamily="18" charset="0"/>
                <a:cs typeface="Times New Roman" pitchFamily="18" charset="0"/>
              </a:rPr>
              <a:t> and Dr </a:t>
            </a:r>
            <a:r>
              <a:rPr lang="en-US" sz="2000" dirty="0" err="1" smtClean="0">
                <a:latin typeface="Times New Roman" pitchFamily="18" charset="0"/>
                <a:cs typeface="Times New Roman" pitchFamily="18" charset="0"/>
              </a:rPr>
              <a:t>Hariprasad</a:t>
            </a:r>
            <a:r>
              <a:rPr lang="en-US" sz="2000" dirty="0" smtClean="0">
                <a:latin typeface="Times New Roman" pitchFamily="18" charset="0"/>
                <a:cs typeface="Times New Roman" pitchFamily="18" charset="0"/>
              </a:rPr>
              <a:t>(RV centre of cognitive Technologies, Bangalore)</a:t>
            </a:r>
          </a:p>
          <a:p>
            <a:pPr algn="just">
              <a:buNone/>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REFERANCES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a:bodyPr>
          <a:lstStyle/>
          <a:p>
            <a:pPr>
              <a:buNone/>
            </a:pPr>
            <a:r>
              <a:rPr lang="en-US" sz="2200" dirty="0" smtClean="0">
                <a:latin typeface="Times New Roman" pitchFamily="18" charset="0"/>
                <a:cs typeface="Times New Roman" pitchFamily="18" charset="0"/>
              </a:rPr>
              <a:t>9)Information Theory and coding Techniques: J.S </a:t>
            </a:r>
            <a:r>
              <a:rPr lang="en-US" sz="2200" dirty="0" err="1" smtClean="0">
                <a:latin typeface="Times New Roman" pitchFamily="18" charset="0"/>
                <a:cs typeface="Times New Roman" pitchFamily="18" charset="0"/>
              </a:rPr>
              <a:t>Katre</a:t>
            </a:r>
            <a:r>
              <a:rPr lang="en-US" sz="2200" dirty="0" smtClean="0">
                <a:latin typeface="Times New Roman" pitchFamily="18" charset="0"/>
                <a:cs typeface="Times New Roman" pitchFamily="18" charset="0"/>
              </a:rPr>
              <a:t>.</a:t>
            </a:r>
          </a:p>
          <a:p>
            <a:pPr>
              <a:buNone/>
            </a:pPr>
            <a:r>
              <a:rPr lang="en-US" sz="2200" dirty="0" smtClean="0">
                <a:latin typeface="Times New Roman" pitchFamily="18" charset="0"/>
                <a:cs typeface="Times New Roman" pitchFamily="18" charset="0"/>
              </a:rPr>
              <a:t>10)</a:t>
            </a:r>
            <a:r>
              <a:rPr lang="en-US" sz="2200" b="1" dirty="0" smtClean="0"/>
              <a:t> </a:t>
            </a:r>
            <a:r>
              <a:rPr lang="en-US" sz="2200" dirty="0" smtClean="0">
                <a:latin typeface="Times New Roman" pitchFamily="18" charset="0"/>
                <a:cs typeface="Times New Roman" pitchFamily="18" charset="0"/>
              </a:rPr>
              <a:t>Design Approach of High Speed Parallel Processed </a:t>
            </a:r>
            <a:r>
              <a:rPr lang="en-US" sz="2200" dirty="0" err="1" smtClean="0">
                <a:latin typeface="Times New Roman" pitchFamily="18" charset="0"/>
                <a:cs typeface="Times New Roman" pitchFamily="18" charset="0"/>
              </a:rPr>
              <a:t>Viterbi</a:t>
            </a:r>
            <a:r>
              <a:rPr lang="en-US" sz="2200" dirty="0" smtClean="0">
                <a:latin typeface="Times New Roman" pitchFamily="18" charset="0"/>
                <a:cs typeface="Times New Roman" pitchFamily="18" charset="0"/>
              </a:rPr>
              <a:t> Decoder with Pipelining Technique.</a:t>
            </a:r>
            <a:r>
              <a:rPr lang="en-US" sz="2200" b="1" dirty="0" smtClean="0"/>
              <a:t> </a:t>
            </a:r>
            <a:r>
              <a:rPr lang="en-US" sz="2200" dirty="0" smtClean="0">
                <a:latin typeface="Times New Roman" pitchFamily="18" charset="0"/>
                <a:cs typeface="Times New Roman" pitchFamily="18" charset="0"/>
              </a:rPr>
              <a:t>International Journal of Innovative Research in Computer and Communication Engineering.</a:t>
            </a:r>
            <a:r>
              <a:rPr lang="en-US" sz="2200" b="1" dirty="0" smtClean="0"/>
              <a:t> </a:t>
            </a:r>
            <a:r>
              <a:rPr lang="en-US" sz="2200" dirty="0" smtClean="0">
                <a:latin typeface="Times New Roman" pitchFamily="18" charset="0"/>
                <a:cs typeface="Times New Roman" pitchFamily="18" charset="0"/>
              </a:rPr>
              <a:t>Vol. 3, Issue 10, </a:t>
            </a:r>
            <a:r>
              <a:rPr lang="en-US" sz="2200" dirty="0" err="1" smtClean="0">
                <a:latin typeface="Times New Roman" pitchFamily="18" charset="0"/>
                <a:cs typeface="Times New Roman" pitchFamily="18" charset="0"/>
              </a:rPr>
              <a:t>october</a:t>
            </a:r>
            <a:r>
              <a:rPr lang="en-US" sz="2200" dirty="0" smtClean="0">
                <a:latin typeface="Times New Roman" pitchFamily="18" charset="0"/>
                <a:cs typeface="Times New Roman" pitchFamily="18" charset="0"/>
              </a:rPr>
              <a:t> 2015.</a:t>
            </a:r>
          </a:p>
          <a:p>
            <a:pPr>
              <a:buNone/>
            </a:pPr>
            <a:r>
              <a:rPr lang="en-US" sz="2200" dirty="0" smtClean="0">
                <a:latin typeface="Times New Roman" pitchFamily="18" charset="0"/>
                <a:cs typeface="Times New Roman" pitchFamily="18" charset="0"/>
              </a:rPr>
              <a:t>11)www.techtronix.com/Video_Audio.Fundamentals of 8 VSB.</a:t>
            </a:r>
          </a:p>
          <a:p>
            <a:pPr>
              <a:buNone/>
            </a:pPr>
            <a:r>
              <a:rPr lang="en-US" sz="2200" dirty="0" smtClean="0">
                <a:latin typeface="Times New Roman" pitchFamily="18" charset="0"/>
                <a:cs typeface="Times New Roman" pitchFamily="18" charset="0"/>
              </a:rPr>
              <a:t>12)</a:t>
            </a:r>
            <a:r>
              <a:rPr lang="en-US" sz="2200" dirty="0" smtClean="0"/>
              <a:t> </a:t>
            </a:r>
            <a:r>
              <a:rPr lang="en-US" sz="2200" dirty="0" smtClean="0">
                <a:latin typeface="Times New Roman" pitchFamily="18" charset="0"/>
                <a:cs typeface="Times New Roman" pitchFamily="18" charset="0"/>
              </a:rPr>
              <a:t>ATSC 3.0 Physical Layer Proposal.</a:t>
            </a:r>
            <a:r>
              <a:rPr lang="en-US" sz="2200" dirty="0" smtClean="0"/>
              <a:t> </a:t>
            </a:r>
            <a:r>
              <a:rPr lang="en-US" sz="2200" dirty="0" smtClean="0">
                <a:latin typeface="Times New Roman" pitchFamily="18" charset="0"/>
                <a:cs typeface="Times New Roman" pitchFamily="18" charset="0"/>
              </a:rPr>
              <a:t>Guarneri communications ltd.</a:t>
            </a:r>
            <a:r>
              <a:rPr lang="en-US" sz="2200" dirty="0" smtClean="0"/>
              <a:t> </a:t>
            </a:r>
            <a:r>
              <a:rPr lang="en-US" sz="2200" dirty="0" smtClean="0">
                <a:latin typeface="Times New Roman" pitchFamily="18" charset="0"/>
                <a:cs typeface="Times New Roman" pitchFamily="18" charset="0"/>
              </a:rPr>
              <a:t>September 27, 2013.</a:t>
            </a:r>
            <a:r>
              <a:rPr lang="en-US" sz="2200" dirty="0" smtClean="0"/>
              <a:t> </a:t>
            </a:r>
            <a:r>
              <a:rPr lang="en-US" sz="2200" dirty="0" smtClean="0">
                <a:latin typeface="Times New Roman" pitchFamily="18" charset="0"/>
                <a:cs typeface="Times New Roman" pitchFamily="18" charset="0"/>
              </a:rPr>
              <a:t>A Terrestrial Broadcast Standard.</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Architecture  of  ATSC  3.0 system:-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876800"/>
          </a:xfrm>
        </p:spPr>
        <p:txBody>
          <a:bodyPr>
            <a:normAutofit/>
          </a:bodyPr>
          <a:lstStyle/>
          <a:p>
            <a:pPr>
              <a:buNone/>
            </a:pPr>
            <a:r>
              <a:rPr lang="en-US" sz="1400" dirty="0" smtClean="0">
                <a:latin typeface="Times New Roman" pitchFamily="18" charset="0"/>
                <a:cs typeface="Times New Roman" pitchFamily="18" charset="0"/>
              </a:rPr>
              <a:t>TS</a:t>
            </a:r>
          </a:p>
          <a:p>
            <a:pPr>
              <a:buNone/>
            </a:pP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IP</a:t>
            </a:r>
          </a:p>
          <a:p>
            <a:pPr>
              <a:buNone/>
            </a:pP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Sign</a:t>
            </a:r>
          </a:p>
          <a:p>
            <a:pPr>
              <a:buNone/>
            </a:pP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LTE</a:t>
            </a:r>
          </a:p>
          <a:p>
            <a:pPr>
              <a:buNone/>
            </a:pPr>
            <a:r>
              <a:rPr lang="en-US" sz="1400" dirty="0" smtClean="0">
                <a:latin typeface="Times New Roman" pitchFamily="18" charset="0"/>
                <a:cs typeface="Times New Roman" pitchFamily="18" charset="0"/>
              </a:rPr>
              <a:t>Control</a:t>
            </a: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r>
              <a:rPr lang="en-US" sz="1800" b="1" dirty="0" smtClean="0">
                <a:latin typeface="Times New Roman" pitchFamily="18" charset="0"/>
                <a:cs typeface="Times New Roman" pitchFamily="18" charset="0"/>
              </a:rPr>
              <a:t>Fig4:- Transmitter(broadcast  tower ) and receiver of  ATSC 3.0  system.</a:t>
            </a: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p:txBody>
      </p:sp>
      <p:sp>
        <p:nvSpPr>
          <p:cNvPr id="4" name="Rectangle 3"/>
          <p:cNvSpPr/>
          <p:nvPr/>
        </p:nvSpPr>
        <p:spPr>
          <a:xfrm>
            <a:off x="1066800" y="2209800"/>
            <a:ext cx="762000" cy="152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Times New Roman" pitchFamily="18" charset="0"/>
                <a:cs typeface="Times New Roman" pitchFamily="18" charset="0"/>
              </a:rPr>
              <a:t>INTERFACE</a:t>
            </a:r>
            <a:endParaRPr lang="en-US" sz="1400" dirty="0">
              <a:solidFill>
                <a:schemeClr val="tx1"/>
              </a:solidFill>
              <a:latin typeface="Times New Roman" pitchFamily="18" charset="0"/>
              <a:cs typeface="Times New Roman" pitchFamily="18" charset="0"/>
            </a:endParaRPr>
          </a:p>
        </p:txBody>
      </p:sp>
      <p:sp>
        <p:nvSpPr>
          <p:cNvPr id="5" name="Rectangle 4"/>
          <p:cNvSpPr/>
          <p:nvPr/>
        </p:nvSpPr>
        <p:spPr>
          <a:xfrm>
            <a:off x="2209800" y="2133600"/>
            <a:ext cx="19050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Transmitter H</a:t>
            </a:r>
            <a:endParaRPr lang="en-US" sz="1600" dirty="0">
              <a:solidFill>
                <a:schemeClr val="tx1"/>
              </a:solidFill>
              <a:latin typeface="Times New Roman" pitchFamily="18" charset="0"/>
              <a:cs typeface="Times New Roman" pitchFamily="18" charset="0"/>
            </a:endParaRPr>
          </a:p>
        </p:txBody>
      </p:sp>
      <p:sp>
        <p:nvSpPr>
          <p:cNvPr id="6" name="Rectangle 5"/>
          <p:cNvSpPr/>
          <p:nvPr/>
        </p:nvSpPr>
        <p:spPr>
          <a:xfrm>
            <a:off x="2209800" y="3124200"/>
            <a:ext cx="19050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Transmitter V</a:t>
            </a:r>
            <a:endParaRPr lang="en-US" sz="1600" dirty="0">
              <a:solidFill>
                <a:schemeClr val="tx1"/>
              </a:solidFill>
              <a:latin typeface="Times New Roman" pitchFamily="18" charset="0"/>
              <a:cs typeface="Times New Roman" pitchFamily="18" charset="0"/>
            </a:endParaRPr>
          </a:p>
        </p:txBody>
      </p:sp>
      <p:sp>
        <p:nvSpPr>
          <p:cNvPr id="7" name="Rectangle 6"/>
          <p:cNvSpPr/>
          <p:nvPr/>
        </p:nvSpPr>
        <p:spPr>
          <a:xfrm>
            <a:off x="5257800" y="2514600"/>
            <a:ext cx="19050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Receiver H</a:t>
            </a:r>
            <a:endParaRPr lang="en-US" sz="1600" dirty="0">
              <a:solidFill>
                <a:schemeClr val="tx1"/>
              </a:solidFill>
              <a:latin typeface="Times New Roman" pitchFamily="18" charset="0"/>
              <a:cs typeface="Times New Roman" pitchFamily="18" charset="0"/>
            </a:endParaRPr>
          </a:p>
        </p:txBody>
      </p:sp>
      <p:sp>
        <p:nvSpPr>
          <p:cNvPr id="8" name="Rectangle 7"/>
          <p:cNvSpPr/>
          <p:nvPr/>
        </p:nvSpPr>
        <p:spPr>
          <a:xfrm>
            <a:off x="5257800" y="3581400"/>
            <a:ext cx="19050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Receiver V</a:t>
            </a:r>
            <a:endParaRPr lang="en-US" sz="1600" dirty="0">
              <a:solidFill>
                <a:schemeClr val="tx1"/>
              </a:solidFill>
              <a:latin typeface="Times New Roman" pitchFamily="18" charset="0"/>
              <a:cs typeface="Times New Roman" pitchFamily="18" charset="0"/>
            </a:endParaRPr>
          </a:p>
        </p:txBody>
      </p:sp>
      <p:sp>
        <p:nvSpPr>
          <p:cNvPr id="10" name="Rectangle 9"/>
          <p:cNvSpPr/>
          <p:nvPr/>
        </p:nvSpPr>
        <p:spPr>
          <a:xfrm>
            <a:off x="7696200" y="2438400"/>
            <a:ext cx="762000" cy="2895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Times New Roman" pitchFamily="18" charset="0"/>
                <a:cs typeface="Times New Roman" pitchFamily="18" charset="0"/>
              </a:rPr>
              <a:t>INTERFACE</a:t>
            </a:r>
            <a:endParaRPr lang="en-US" sz="1400" dirty="0">
              <a:solidFill>
                <a:schemeClr val="tx1"/>
              </a:solidFill>
              <a:latin typeface="Times New Roman" pitchFamily="18" charset="0"/>
              <a:cs typeface="Times New Roman" pitchFamily="18" charset="0"/>
            </a:endParaRPr>
          </a:p>
        </p:txBody>
      </p:sp>
      <p:sp>
        <p:nvSpPr>
          <p:cNvPr id="11" name="Rectangle 10"/>
          <p:cNvSpPr/>
          <p:nvPr/>
        </p:nvSpPr>
        <p:spPr>
          <a:xfrm>
            <a:off x="990600" y="4724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itchFamily="18" charset="0"/>
                <a:cs typeface="Times New Roman" pitchFamily="18" charset="0"/>
              </a:rPr>
              <a:t>LTE</a:t>
            </a:r>
            <a:endParaRPr lang="en-US" sz="1400" dirty="0">
              <a:solidFill>
                <a:schemeClr val="tx1"/>
              </a:solidFill>
              <a:latin typeface="Times New Roman" pitchFamily="18" charset="0"/>
              <a:cs typeface="Times New Roman" pitchFamily="18" charset="0"/>
            </a:endParaRPr>
          </a:p>
        </p:txBody>
      </p:sp>
      <p:sp>
        <p:nvSpPr>
          <p:cNvPr id="12" name="Rectangle 11"/>
          <p:cNvSpPr/>
          <p:nvPr/>
        </p:nvSpPr>
        <p:spPr>
          <a:xfrm>
            <a:off x="5638800" y="4648200"/>
            <a:ext cx="9144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itchFamily="18" charset="0"/>
                <a:cs typeface="Times New Roman" pitchFamily="18" charset="0"/>
              </a:rPr>
              <a:t>LTE</a:t>
            </a:r>
            <a:endParaRPr lang="en-US" sz="1400" dirty="0">
              <a:solidFill>
                <a:schemeClr val="tx1"/>
              </a:solidFill>
              <a:latin typeface="Times New Roman" pitchFamily="18" charset="0"/>
              <a:cs typeface="Times New Roman" pitchFamily="18" charset="0"/>
            </a:endParaRPr>
          </a:p>
        </p:txBody>
      </p:sp>
      <p:cxnSp>
        <p:nvCxnSpPr>
          <p:cNvPr id="14" name="Straight Connector 13"/>
          <p:cNvCxnSpPr/>
          <p:nvPr/>
        </p:nvCxnSpPr>
        <p:spPr>
          <a:xfrm>
            <a:off x="4114800" y="23622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343400" y="1828800"/>
            <a:ext cx="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343400" y="1828800"/>
            <a:ext cx="76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4267200" y="1828800"/>
            <a:ext cx="76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14800" y="35814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43400" y="31242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343400" y="3124200"/>
            <a:ext cx="76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4267200" y="3124200"/>
            <a:ext cx="76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276600" y="281940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2971800" y="281940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828800" y="22860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828800" y="25908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28800" y="32004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828800" y="33528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85800" y="23622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85800" y="27432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85800" y="3276600"/>
            <a:ext cx="3810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85800" y="3581400"/>
            <a:ext cx="3810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85800" y="3581400"/>
            <a:ext cx="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1" idx="1"/>
          </p:cNvCxnSpPr>
          <p:nvPr/>
        </p:nvCxnSpPr>
        <p:spPr>
          <a:xfrm>
            <a:off x="685800" y="5181600"/>
            <a:ext cx="3048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905000" y="495300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209800" y="4343400"/>
            <a:ext cx="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057400" y="4419600"/>
            <a:ext cx="152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209800" y="4419600"/>
            <a:ext cx="152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096000" y="3200400"/>
            <a:ext cx="0"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162800" y="2971800"/>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7162800" y="4114800"/>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6553200" y="4953000"/>
            <a:ext cx="11430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5029200" y="30480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029200" y="2133600"/>
            <a:ext cx="0"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5029200" y="2133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4953000" y="2133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Elbow Connector 102"/>
          <p:cNvCxnSpPr/>
          <p:nvPr/>
        </p:nvCxnSpPr>
        <p:spPr>
          <a:xfrm>
            <a:off x="4495800" y="2057400"/>
            <a:ext cx="381000" cy="304800"/>
          </a:xfrm>
          <a:prstGeom prst="bent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5029200" y="41148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5029200" y="3429000"/>
            <a:ext cx="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953000" y="34290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5029200" y="34290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Elbow Connector 121"/>
          <p:cNvCxnSpPr/>
          <p:nvPr/>
        </p:nvCxnSpPr>
        <p:spPr>
          <a:xfrm>
            <a:off x="4495800" y="3429000"/>
            <a:ext cx="381000" cy="304800"/>
          </a:xfrm>
          <a:prstGeom prst="bent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5410200" y="53340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410200" y="4724400"/>
            <a:ext cx="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5410200" y="4724400"/>
            <a:ext cx="152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flipV="1">
            <a:off x="5257800" y="4724400"/>
            <a:ext cx="152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Elbow Connector 136"/>
          <p:cNvCxnSpPr/>
          <p:nvPr/>
        </p:nvCxnSpPr>
        <p:spPr>
          <a:xfrm>
            <a:off x="2895600" y="4495800"/>
            <a:ext cx="1981200" cy="685800"/>
          </a:xfrm>
          <a:prstGeom prst="bent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Font typeface="Wingdings" pitchFamily="2" charset="2"/>
              <a:buChar char="v"/>
            </a:pPr>
            <a:r>
              <a:rPr lang="en-US" sz="5400" dirty="0" smtClean="0">
                <a:latin typeface="BankGothic Md BT" pitchFamily="34" charset="0"/>
              </a:rPr>
              <a:t>THANK   YOU.</a:t>
            </a:r>
            <a:endParaRPr lang="en-US" sz="5400" dirty="0">
              <a:latin typeface="BankGothic Md BT"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Architecture description of ATSC3.0 system:-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buFont typeface="Wingdings" pitchFamily="2" charset="2"/>
              <a:buChar char="Ø"/>
            </a:pPr>
            <a:r>
              <a:rPr lang="en-US" sz="2400" dirty="0" smtClean="0">
                <a:latin typeface="Times New Roman" pitchFamily="18" charset="0"/>
                <a:cs typeface="Times New Roman" pitchFamily="18" charset="0"/>
              </a:rPr>
              <a:t>ATSC 3.0 has developed a physical layer that is  compatible with existing ATSC  a/53  system and at a same time  has abilities that significantly exceed performance  of  </a:t>
            </a:r>
            <a:r>
              <a:rPr lang="en-US" sz="2400" dirty="0" err="1" smtClean="0">
                <a:latin typeface="Times New Roman" pitchFamily="18" charset="0"/>
                <a:cs typeface="Times New Roman" pitchFamily="18" charset="0"/>
              </a:rPr>
              <a:t>exsisting</a:t>
            </a:r>
            <a:r>
              <a:rPr lang="en-US" sz="2400" dirty="0" smtClean="0">
                <a:latin typeface="Times New Roman" pitchFamily="18" charset="0"/>
                <a:cs typeface="Times New Roman" pitchFamily="18" charset="0"/>
              </a:rPr>
              <a:t>  system.</a:t>
            </a:r>
          </a:p>
          <a:p>
            <a:pPr>
              <a:buNone/>
            </a:pPr>
            <a:r>
              <a:rPr lang="en-US" sz="2400" dirty="0" smtClean="0">
                <a:latin typeface="Times New Roman" pitchFamily="18" charset="0"/>
                <a:cs typeface="Times New Roman" pitchFamily="18" charset="0"/>
              </a:rPr>
              <a:t>      ATSC3.0  applies to the architecture and development of  a  new  single carrier modulation. Implementing  this proposal enables  backward compatibility  of  ATSC3.0  with  a/53.</a:t>
            </a:r>
          </a:p>
          <a:p>
            <a:pPr>
              <a:buNone/>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An ATSC3.0 transmitter  includes two identical  channels ,which may be used for MIMO transmission  ,or  for  H/V polarized transmission. An ATSC3.0  receiver  includes </a:t>
            </a:r>
            <a:r>
              <a:rPr lang="en-US" sz="2400" dirty="0" err="1" smtClean="0">
                <a:latin typeface="Times New Roman" pitchFamily="18" charset="0"/>
                <a:cs typeface="Times New Roman" pitchFamily="18" charset="0"/>
              </a:rPr>
              <a:t>corrospondingly</a:t>
            </a:r>
            <a:r>
              <a:rPr lang="en-US" sz="2400" dirty="0" smtClean="0">
                <a:latin typeface="Times New Roman" pitchFamily="18" charset="0"/>
                <a:cs typeface="Times New Roman" pitchFamily="18" charset="0"/>
              </a:rPr>
              <a:t>  two identical  channels for receiving  of MIMO or H/V polarized signal.</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28600"/>
            <a:ext cx="8229600" cy="6248400"/>
          </a:xfrm>
        </p:spPr>
        <p:txBody>
          <a:bodyPr>
            <a:noAutofit/>
          </a:bodyPr>
          <a:lstStyle/>
          <a:p>
            <a:pPr>
              <a:buFont typeface="Wingdings" pitchFamily="2" charset="2"/>
              <a:buChar char="Ø"/>
            </a:pPr>
            <a:r>
              <a:rPr lang="en-US" sz="2200" dirty="0" smtClean="0">
                <a:latin typeface="Times New Roman" pitchFamily="18" charset="0"/>
                <a:cs typeface="Times New Roman" pitchFamily="18" charset="0"/>
              </a:rPr>
              <a:t>ATSC 3.0 system is hybrid that includes broadcast  downstream from broadcasting provider ,and downstream from local LTE operator .Control and management  signals are transmitted through  upstream  of  local LTE station.</a:t>
            </a:r>
          </a:p>
          <a:p>
            <a:pPr>
              <a:buFont typeface="Wingdings" pitchFamily="2" charset="2"/>
              <a:buChar char="Ø"/>
            </a:pPr>
            <a:r>
              <a:rPr lang="en-US" sz="2200" dirty="0" smtClean="0">
                <a:latin typeface="Times New Roman" pitchFamily="18" charset="0"/>
                <a:cs typeface="Times New Roman" pitchFamily="18" charset="0"/>
              </a:rPr>
              <a:t>A  customer set top box comprises a special LTE device , which may connect only to broadcast LTE channels and to one of the LTE channels ,dedicated for upstream communication with the broadcast provider.</a:t>
            </a:r>
          </a:p>
          <a:p>
            <a:pPr>
              <a:buFont typeface="Wingdings" pitchFamily="2" charset="2"/>
              <a:buChar char="Ø"/>
            </a:pPr>
            <a:r>
              <a:rPr lang="en-US" sz="2200" dirty="0" smtClean="0">
                <a:latin typeface="Times New Roman" pitchFamily="18" charset="0"/>
                <a:cs typeface="Times New Roman" pitchFamily="18" charset="0"/>
              </a:rPr>
              <a:t>The architecture allows  reliable communication , with a mobile  users. when  communication fails the user device is connected via the nearest LTE station  to a broadcast transmitter  and  request  retransmission  of  corrupted  information . One  dedicated  LTE  channel is used to retransmit , damaged information for all mobile users, in the local area.</a:t>
            </a:r>
          </a:p>
          <a:p>
            <a:pPr>
              <a:buFont typeface="Wingdings" pitchFamily="2" charset="2"/>
              <a:buChar char="Ø"/>
            </a:pPr>
            <a:r>
              <a:rPr lang="en-US" sz="2200" dirty="0" smtClean="0">
                <a:latin typeface="Times New Roman" pitchFamily="18" charset="0"/>
                <a:cs typeface="Times New Roman" pitchFamily="18" charset="0"/>
              </a:rPr>
              <a:t>ATSC 3.0 system is backward compatible  with existing ATSC  a/53  standards. There is a significant delay  in  obtaining  correct information .For this reason , the mobile device must be equipped with additional memory. Functional are related with ATSC 3.0 system  are  </a:t>
            </a:r>
            <a:r>
              <a:rPr lang="en-US" sz="2200" dirty="0" err="1" smtClean="0">
                <a:latin typeface="Times New Roman" pitchFamily="18" charset="0"/>
                <a:cs typeface="Times New Roman" pitchFamily="18" charset="0"/>
              </a:rPr>
              <a:t>charecterstics</a:t>
            </a:r>
            <a:r>
              <a:rPr lang="en-US" sz="2200" dirty="0" smtClean="0">
                <a:latin typeface="Times New Roman" pitchFamily="18" charset="0"/>
                <a:cs typeface="Times New Roman" pitchFamily="18" charset="0"/>
              </a:rPr>
              <a:t> of  physical layer. </a:t>
            </a:r>
          </a:p>
          <a:p>
            <a:endParaRPr lang="en-US" sz="2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823</TotalTime>
  <Words>4423</Words>
  <Application>Microsoft Office PowerPoint</Application>
  <PresentationFormat>On-screen Show (4:3)</PresentationFormat>
  <Paragraphs>857</Paragraphs>
  <Slides>70</Slides>
  <Notes>7</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 FPGA  Implementation  Of  Viterbi  Algorithm in grand alliance ATSC system.</vt:lpstr>
      <vt:lpstr>CONTENTS</vt:lpstr>
      <vt:lpstr>   INTRODUCTION     </vt:lpstr>
      <vt:lpstr>DTV system block diagram</vt:lpstr>
      <vt:lpstr>INTRODUCTION</vt:lpstr>
      <vt:lpstr>INTRODUCTION</vt:lpstr>
      <vt:lpstr>Architecture  of  ATSC  3.0 system:-</vt:lpstr>
      <vt:lpstr>Architecture description of ATSC3.0 system:-</vt:lpstr>
      <vt:lpstr>Slide 9</vt:lpstr>
      <vt:lpstr>LITERATURE SURVEY</vt:lpstr>
      <vt:lpstr>LITERATURE  SURVEY</vt:lpstr>
      <vt:lpstr>ATSC digital television and Analog television system</vt:lpstr>
      <vt:lpstr>Comparison of ATSC3.0 and HDTV system</vt:lpstr>
      <vt:lpstr>Comparison of  Viterbi &amp; Sequential Algorithm</vt:lpstr>
      <vt:lpstr>Comparison between Parallel Viterbi &amp; Conventional VD</vt:lpstr>
      <vt:lpstr> SYSTEM MODELLING</vt:lpstr>
      <vt:lpstr>     Block Diagram of  Viterbi    Decoder(Traceback)</vt:lpstr>
      <vt:lpstr>Viterbi Decoder</vt:lpstr>
      <vt:lpstr>VITERBI  DECODER(Register Exchange)</vt:lpstr>
      <vt:lpstr>VITERBI  DECODER </vt:lpstr>
      <vt:lpstr>VITERBI DECODER ISUS UNIT</vt:lpstr>
      <vt:lpstr>VITERBI DECODER ISOD UNIT</vt:lpstr>
      <vt:lpstr>VITERBI DECODER.</vt:lpstr>
      <vt:lpstr>VITERBI DECODER</vt:lpstr>
      <vt:lpstr>                      Trellis Clusters Of Parallel VD</vt:lpstr>
      <vt:lpstr>   Cluster 2:-</vt:lpstr>
      <vt:lpstr> Cluster 3:-</vt:lpstr>
      <vt:lpstr>Cluster 4:-</vt:lpstr>
      <vt:lpstr>Parallel Viterbi Decoder selective update scheme.</vt:lpstr>
      <vt:lpstr>Parallel pipelined execution of ACS unit.</vt:lpstr>
      <vt:lpstr>Parallel Pipelined Execution of trace back unit.</vt:lpstr>
      <vt:lpstr>PROJECT FLOWCHART</vt:lpstr>
      <vt:lpstr>Viterbi Decoding Flowchart</vt:lpstr>
      <vt:lpstr>Parallel Viterbi Decoder Flowchart</vt:lpstr>
      <vt:lpstr>CONVOLUTION ENCODER </vt:lpstr>
      <vt:lpstr>CONVOLUTION ENCODER</vt:lpstr>
      <vt:lpstr>TRELLIS ENCODER</vt:lpstr>
      <vt:lpstr>INPUT OUTPUT TABLE TRELLIS ENCODER</vt:lpstr>
      <vt:lpstr>TRELLIS STRUCTURE(TRELLIS DECODER)</vt:lpstr>
      <vt:lpstr>VITERBI ALGORITHM</vt:lpstr>
      <vt:lpstr>VITERBI ALGORITHM</vt:lpstr>
      <vt:lpstr>VITERBI ALGORITHM</vt:lpstr>
      <vt:lpstr>VITERBI ALGORITHM</vt:lpstr>
      <vt:lpstr>STEPS OF VITERBI ALGORITHM</vt:lpstr>
      <vt:lpstr>Diagram representing Viterbi Algorithm</vt:lpstr>
      <vt:lpstr>VARIOUS TYPES OF VITERBI DECODERS</vt:lpstr>
      <vt:lpstr>VARIOUS TYPES OF VITERBI DECODER</vt:lpstr>
      <vt:lpstr>VD ANALYSIS ON VARIOUS DEVICES</vt:lpstr>
      <vt:lpstr>RESULTS</vt:lpstr>
      <vt:lpstr>RESULTS OF PARALLEL VITERBI DECODER</vt:lpstr>
      <vt:lpstr>Memory usage and Timing Analysis</vt:lpstr>
      <vt:lpstr>Timing Report of Parallel Viterbi Decoder </vt:lpstr>
      <vt:lpstr>Synthesis results of Branch metric and path metric computation.</vt:lpstr>
      <vt:lpstr>Synthesis results of ISUS and input sequence output decision.</vt:lpstr>
      <vt:lpstr>Simulation results for hamming distance calculation in branch metric unit.</vt:lpstr>
      <vt:lpstr>Simulation results for calculation of branch metrics and partial path metrics.</vt:lpstr>
      <vt:lpstr>Simulation results for path metric computer</vt:lpstr>
      <vt:lpstr>Simulation results for maximum likelihood path selection.</vt:lpstr>
      <vt:lpstr>Simulation results for ISOD unit displaying decoded message bit stream.</vt:lpstr>
      <vt:lpstr>Synthesis results of  Parallel Viterbi Decoder</vt:lpstr>
      <vt:lpstr>       Synthesis results of Parallel Viterbi Decoder</vt:lpstr>
      <vt:lpstr>      Results displaying Path Metric Computation:-</vt:lpstr>
      <vt:lpstr>Results For MLP Selection:-</vt:lpstr>
      <vt:lpstr>Simulation results(Decoded output sequence):-</vt:lpstr>
      <vt:lpstr>Configuration of target device(impact):-</vt:lpstr>
      <vt:lpstr> CONCLUSION</vt:lpstr>
      <vt:lpstr>APPLICATIONS</vt:lpstr>
      <vt:lpstr>REFERANCES</vt:lpstr>
      <vt:lpstr>REFERANCES</vt:lpstr>
      <vt:lpstr>Slide 70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CPLD  Implementation  Of  Viterbi  Algorithm in grand alliance ATSC system.</dc:title>
  <dc:creator>dell</dc:creator>
  <cp:lastModifiedBy>dell</cp:lastModifiedBy>
  <cp:revision>83</cp:revision>
  <dcterms:created xsi:type="dcterms:W3CDTF">2006-08-16T00:00:00Z</dcterms:created>
  <dcterms:modified xsi:type="dcterms:W3CDTF">2016-09-02T08:40:21Z</dcterms:modified>
</cp:coreProperties>
</file>